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0" r:id="rId5"/>
  </p:sldMasterIdLst>
  <p:notesMasterIdLst>
    <p:notesMasterId r:id="rId32"/>
  </p:notesMasterIdLst>
  <p:sldIdLst>
    <p:sldId id="578" r:id="rId6"/>
    <p:sldId id="639" r:id="rId7"/>
    <p:sldId id="608" r:id="rId8"/>
    <p:sldId id="342" r:id="rId9"/>
    <p:sldId id="523" r:id="rId10"/>
    <p:sldId id="643" r:id="rId11"/>
    <p:sldId id="640" r:id="rId12"/>
    <p:sldId id="629" r:id="rId13"/>
    <p:sldId id="610" r:id="rId14"/>
    <p:sldId id="641" r:id="rId15"/>
    <p:sldId id="616" r:id="rId16"/>
    <p:sldId id="612" r:id="rId17"/>
    <p:sldId id="617" r:id="rId18"/>
    <p:sldId id="619" r:id="rId19"/>
    <p:sldId id="622" r:id="rId20"/>
    <p:sldId id="623" r:id="rId21"/>
    <p:sldId id="638" r:id="rId22"/>
    <p:sldId id="637" r:id="rId23"/>
    <p:sldId id="649" r:id="rId24"/>
    <p:sldId id="632" r:id="rId25"/>
    <p:sldId id="650" r:id="rId26"/>
    <p:sldId id="626" r:id="rId27"/>
    <p:sldId id="630" r:id="rId28"/>
    <p:sldId id="611" r:id="rId29"/>
    <p:sldId id="653" r:id="rId30"/>
    <p:sldId id="65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A Intro" id="{4492598C-08F8-4311-9E65-9F51721B98EA}">
          <p14:sldIdLst>
            <p14:sldId id="578"/>
            <p14:sldId id="639"/>
          </p14:sldIdLst>
        </p14:section>
        <p14:section name="A Rapid Mobile-based Population Survey COVID-19" id="{5E294395-62AB-4FCE-9E1C-506DE235E9B3}">
          <p14:sldIdLst>
            <p14:sldId id="608"/>
            <p14:sldId id="342"/>
            <p14:sldId id="523"/>
            <p14:sldId id="643"/>
            <p14:sldId id="640"/>
            <p14:sldId id="629"/>
          </p14:sldIdLst>
        </p14:section>
        <p14:section name="Behavior and COVID-19" id="{3D724739-8EB6-47AB-83C2-2584A963A2EE}">
          <p14:sldIdLst>
            <p14:sldId id="610"/>
            <p14:sldId id="641"/>
            <p14:sldId id="616"/>
            <p14:sldId id="612"/>
            <p14:sldId id="617"/>
            <p14:sldId id="619"/>
            <p14:sldId id="622"/>
            <p14:sldId id="623"/>
          </p14:sldIdLst>
        </p14:section>
        <p14:section name="Use of Rapid Data to Inform UNICEF Programming" id="{0333EB37-79FB-474E-9D87-213D39D58DF7}">
          <p14:sldIdLst>
            <p14:sldId id="638"/>
            <p14:sldId id="637"/>
            <p14:sldId id="649"/>
            <p14:sldId id="632"/>
            <p14:sldId id="650"/>
          </p14:sldIdLst>
        </p14:section>
        <p14:section name="Lessons Learned" id="{12C1FD66-7B3F-4738-B6A3-6CA39D938969}">
          <p14:sldIdLst>
            <p14:sldId id="626"/>
            <p14:sldId id="630"/>
          </p14:sldIdLst>
        </p14:section>
        <p14:section name="Closing" id="{5973C0A6-B543-485D-B49A-D4731211F523}">
          <p14:sldIdLst>
            <p14:sldId id="611"/>
            <p14:sldId id="653"/>
            <p14:sldId id="6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yen Kim Huynh" initials="UH" lastIdx="20" clrIdx="0">
    <p:extLst>
      <p:ext uri="{19B8F6BF-5375-455C-9EA6-DF929625EA0E}">
        <p15:presenceInfo xmlns:p15="http://schemas.microsoft.com/office/powerpoint/2012/main" userId="S::uhuynh@unicef.org::ffc587ce-6cff-4eb2-ac5d-7e3e72b74a7f" providerId="AD"/>
      </p:ext>
    </p:extLst>
  </p:cmAuthor>
  <p:cmAuthor id="2" name="Massimiliano Sani" initials="MS" lastIdx="8" clrIdx="1">
    <p:extLst>
      <p:ext uri="{19B8F6BF-5375-455C-9EA6-DF929625EA0E}">
        <p15:presenceInfo xmlns:p15="http://schemas.microsoft.com/office/powerpoint/2012/main" userId="S::masani@unicef.org::a0c46c52-b732-4612-97eb-39672c4513d0" providerId="AD"/>
      </p:ext>
    </p:extLst>
  </p:cmAuthor>
  <p:cmAuthor id="3" name="Carole Tronchet Pradhan" initials="CP" lastIdx="11" clrIdx="2">
    <p:extLst>
      <p:ext uri="{19B8F6BF-5375-455C-9EA6-DF929625EA0E}">
        <p15:presenceInfo xmlns:p15="http://schemas.microsoft.com/office/powerpoint/2012/main" userId="S::ctronchetpradhan@unicef.org::276b80a0-7474-4c6b-8aca-9f3ca9ebc407" providerId="AD"/>
      </p:ext>
    </p:extLst>
  </p:cmAuthor>
  <p:cmAuthor id="4" name="Andres Esteban" initials="AE" lastIdx="1" clrIdx="3">
    <p:extLst>
      <p:ext uri="{19B8F6BF-5375-455C-9EA6-DF929625EA0E}">
        <p15:presenceInfo xmlns:p15="http://schemas.microsoft.com/office/powerpoint/2012/main" userId="Andres Esteban" providerId="None"/>
      </p:ext>
    </p:extLst>
  </p:cmAuthor>
  <p:cmAuthor id="5" name="Andres Esteban Ochoa Toasa" initials="AEOT" lastIdx="27" clrIdx="4">
    <p:extLst>
      <p:ext uri="{19B8F6BF-5375-455C-9EA6-DF929625EA0E}">
        <p15:presenceInfo xmlns:p15="http://schemas.microsoft.com/office/powerpoint/2012/main" userId="Andres Esteban Ochoa Toa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8F5D9-7061-DA5A-F1CD-8D95C4A8A2B8}" v="6" dt="2020-10-07T21:51:41.136"/>
    <p1510:client id="{2120493D-CCA0-2070-585C-1B38313D92D3}" v="353" dt="2020-10-07T08:17:29.131"/>
    <p1510:client id="{3022ED24-DF41-D2A8-12E8-AFD7733484B7}" v="577" dt="2020-10-07T19:41:19.135"/>
    <p1510:client id="{445017A0-4AC9-7985-7D28-18B53BC07ABF}" v="3" dt="2020-10-07T21:49:04.898"/>
    <p1510:client id="{7E166DC4-DC6F-1032-D5D6-C9C97410EDFF}" v="10" dt="2020-10-07T20:00:59.506"/>
    <p1510:client id="{87434B44-6E80-4400-923E-ABAF9BF34CCA}" v="330" dt="2020-10-07T21:58:52.211"/>
    <p1510:client id="{CF24D934-505B-EC5C-CEC1-F77B4A0EAA12}" v="715" dt="2020-10-07T10:12:49.931"/>
    <p1510:client id="{D2CCC221-2CE8-0F9C-27C7-D5E1F718E449}" v="128" dt="2020-10-07T23:03:12.174"/>
    <p1510:client id="{D8A9B559-92B0-89D1-5FA7-C76374B0477E}" v="45" dt="2020-10-08T10:31:41.821"/>
    <p1510:client id="{E36A6A8F-58A1-8D1A-61BE-7E48858C901E}" v="230" dt="2020-10-08T05:54:48.671"/>
    <p1510:client id="{F0D03E23-BDD2-C05C-E6C7-EFBFF9C84168}" v="195" dt="2020-10-07T06:50:36.9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26" y="6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2B91E-8294-4528-8B36-1830F43EB9DE}" type="datetimeFigureOut">
              <a:rPr lang="en-US" smtClean="0"/>
              <a:t>10/29/2020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F63FA-0B9A-46C2-AF3E-2FE1C2D10FB0}" type="slidenum">
              <a:rPr lang="en-US" smtClean="0"/>
              <a:t>‹#›</a:t>
            </a:fld>
            <a:endParaRPr lang="en-US"/>
          </a:p>
        </p:txBody>
      </p:sp>
    </p:spTree>
    <p:extLst>
      <p:ext uri="{BB962C8B-B14F-4D97-AF65-F5344CB8AC3E}">
        <p14:creationId xmlns:p14="http://schemas.microsoft.com/office/powerpoint/2010/main" val="185188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CRA approach, you can add that it has been flexible in ESAR with trying to accommodate countries specific questions in questionnaire and also it integrated with existing </a:t>
            </a:r>
            <a:r>
              <a:rPr lang="en-US" err="1"/>
              <a:t>KAp</a:t>
            </a:r>
            <a:r>
              <a:rPr lang="en-US"/>
              <a:t> </a:t>
            </a:r>
            <a:r>
              <a:rPr lang="en-US" err="1"/>
              <a:t>sudies</a:t>
            </a:r>
            <a:r>
              <a:rPr lang="en-US"/>
              <a:t> in Madagascar and South Sudan</a:t>
            </a:r>
          </a:p>
        </p:txBody>
      </p:sp>
      <p:sp>
        <p:nvSpPr>
          <p:cNvPr id="4" name="Slide Number Placeholder 3"/>
          <p:cNvSpPr>
            <a:spLocks noGrp="1"/>
          </p:cNvSpPr>
          <p:nvPr>
            <p:ph type="sldNum" sz="quarter" idx="5"/>
          </p:nvPr>
        </p:nvSpPr>
        <p:spPr/>
        <p:txBody>
          <a:bodyPr/>
          <a:lstStyle/>
          <a:p>
            <a:fld id="{AD0F63FA-0B9A-46C2-AF3E-2FE1C2D10FB0}" type="slidenum">
              <a:rPr lang="en-US" smtClean="0"/>
              <a:t>4</a:t>
            </a:fld>
            <a:endParaRPr lang="en-US"/>
          </a:p>
        </p:txBody>
      </p:sp>
    </p:spTree>
    <p:extLst>
      <p:ext uri="{BB962C8B-B14F-4D97-AF65-F5344CB8AC3E}">
        <p14:creationId xmlns:p14="http://schemas.microsoft.com/office/powerpoint/2010/main" val="906553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We can also review the importance of identifying best channels to communicate to particular groups and settings, and overall assess the adequacy of current messaging. For example we can identify that in South Sudan community presence communication channels have been more effective to relay COVID-19 than radio TV and Newspapers, and that for example Family and friends is the third highest channel for females. For Madagascar, there seems to be significant differences on the role of TV and Radio stations between Urban and Rural.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This questions was not included in Kenya.</a:t>
            </a:r>
          </a:p>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15</a:t>
            </a:fld>
            <a:endParaRPr lang="en-US"/>
          </a:p>
        </p:txBody>
      </p:sp>
    </p:spTree>
    <p:extLst>
      <p:ext uri="{BB962C8B-B14F-4D97-AF65-F5344CB8AC3E}">
        <p14:creationId xmlns:p14="http://schemas.microsoft.com/office/powerpoint/2010/main" val="1838985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Overall, trust play a key factor. For example, for the three countries included, although with different scales that are still narratively relatable and comparable, we can see that trust and confidence on health care providers is high for the most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However, in comparison with all other Likert scales on self report confidence the trust levels for lack of confidence and uncertainty are higher. This grants a further look when we will look into hypothesis testing as trust is one key factor as operationalized in the Behavioral Drivers Model when looking at how behaviors overall take place. </a:t>
            </a:r>
          </a:p>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16</a:t>
            </a:fld>
            <a:endParaRPr lang="en-US"/>
          </a:p>
        </p:txBody>
      </p:sp>
    </p:spTree>
    <p:extLst>
      <p:ext uri="{BB962C8B-B14F-4D97-AF65-F5344CB8AC3E}">
        <p14:creationId xmlns:p14="http://schemas.microsoft.com/office/powerpoint/2010/main" val="3225620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24</a:t>
            </a:fld>
            <a:endParaRPr lang="en-US"/>
          </a:p>
        </p:txBody>
      </p:sp>
    </p:spTree>
    <p:extLst>
      <p:ext uri="{BB962C8B-B14F-4D97-AF65-F5344CB8AC3E}">
        <p14:creationId xmlns:p14="http://schemas.microsoft.com/office/powerpoint/2010/main" val="113875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https://covid19.who.int/table </a:t>
            </a:r>
          </a:p>
          <a:p>
            <a:r>
              <a:rPr lang="en-US"/>
              <a:t> https://africacdc.org/covid-19/ </a:t>
            </a:r>
          </a:p>
          <a:p>
            <a:br>
              <a:rPr lang="en-US">
                <a:cs typeface="+mn-lt"/>
              </a:rPr>
            </a:b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D0F63FA-0B9A-46C2-AF3E-2FE1C2D10FB0}" type="slidenum">
              <a:rPr lang="en-US" smtClean="0"/>
              <a:t>5</a:t>
            </a:fld>
            <a:endParaRPr lang="en-US"/>
          </a:p>
        </p:txBody>
      </p:sp>
    </p:spTree>
    <p:extLst>
      <p:ext uri="{BB962C8B-B14F-4D97-AF65-F5344CB8AC3E}">
        <p14:creationId xmlns:p14="http://schemas.microsoft.com/office/powerpoint/2010/main" val="26345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D66D-7619-407E-908D-D491863AF0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6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7</a:t>
            </a:fld>
            <a:endParaRPr lang="en-US"/>
          </a:p>
        </p:txBody>
      </p:sp>
    </p:spTree>
    <p:extLst>
      <p:ext uri="{BB962C8B-B14F-4D97-AF65-F5344CB8AC3E}">
        <p14:creationId xmlns:p14="http://schemas.microsoft.com/office/powerpoint/2010/main" val="234407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Across all countries we can see some distributions that will be controlled for on post stratification, including gender gap on respondents.</a:t>
            </a:r>
          </a:p>
          <a:p>
            <a:r>
              <a:rPr lang="en-US"/>
              <a:t>- However, we also can see that in comparison female and male distributions are constant when compared on rural and urban, pointing that gender gap appears also randomly, which can be solved through weighting. </a:t>
            </a:r>
          </a:p>
          <a:p>
            <a:r>
              <a:rPr lang="en-US"/>
              <a:t>- Similarly, the age trends points toward younger respondents which is expected given the relatively young population of the countries in East and Southern Africa.</a:t>
            </a:r>
          </a:p>
        </p:txBody>
      </p:sp>
      <p:sp>
        <p:nvSpPr>
          <p:cNvPr id="4" name="Slide Number Placeholder 3"/>
          <p:cNvSpPr>
            <a:spLocks noGrp="1"/>
          </p:cNvSpPr>
          <p:nvPr>
            <p:ph type="sldNum" sz="quarter" idx="5"/>
          </p:nvPr>
        </p:nvSpPr>
        <p:spPr/>
        <p:txBody>
          <a:bodyPr/>
          <a:lstStyle/>
          <a:p>
            <a:fld id="{AD0F63FA-0B9A-46C2-AF3E-2FE1C2D10FB0}" type="slidenum">
              <a:rPr lang="en-US" smtClean="0"/>
              <a:t>10</a:t>
            </a:fld>
            <a:endParaRPr lang="en-US"/>
          </a:p>
        </p:txBody>
      </p:sp>
    </p:spTree>
    <p:extLst>
      <p:ext uri="{BB962C8B-B14F-4D97-AF65-F5344CB8AC3E}">
        <p14:creationId xmlns:p14="http://schemas.microsoft.com/office/powerpoint/2010/main" val="237796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Risk perception is high for majority of respondents across all countries. However, there is a visible segment that perceives to be at low risk of COVID-19.</a:t>
            </a:r>
          </a:p>
          <a:p>
            <a:r>
              <a:rPr lang="en-US"/>
              <a:t>- Looking at more detail at those that deem themselves as less risk can help target messaging and also identify if those groups correspond to vulnerable populations, for example those older than 60 years old, as has been the case in South Sudan.</a:t>
            </a:r>
          </a:p>
          <a:p>
            <a:r>
              <a:rPr lang="en-US"/>
              <a:t>- For Kenya, although risk perception was not directly asked, we can see that on the issues of most concern for families with Children, which is key for UNICEF, the biggest concern is falling sick with COVID-19. Also, specific issues regarding socio-economic impact are high on the respondent’s concerns.</a:t>
            </a:r>
          </a:p>
        </p:txBody>
      </p:sp>
      <p:sp>
        <p:nvSpPr>
          <p:cNvPr id="4" name="Slide Number Placeholder 3"/>
          <p:cNvSpPr>
            <a:spLocks noGrp="1"/>
          </p:cNvSpPr>
          <p:nvPr>
            <p:ph type="sldNum" sz="quarter" idx="5"/>
          </p:nvPr>
        </p:nvSpPr>
        <p:spPr/>
        <p:txBody>
          <a:bodyPr/>
          <a:lstStyle/>
          <a:p>
            <a:fld id="{AD0F63FA-0B9A-46C2-AF3E-2FE1C2D10FB0}" type="slidenum">
              <a:rPr lang="en-US" smtClean="0"/>
              <a:t>11</a:t>
            </a:fld>
            <a:endParaRPr lang="en-US"/>
          </a:p>
        </p:txBody>
      </p:sp>
    </p:spTree>
    <p:extLst>
      <p:ext uri="{BB962C8B-B14F-4D97-AF65-F5344CB8AC3E}">
        <p14:creationId xmlns:p14="http://schemas.microsoft.com/office/powerpoint/2010/main" val="2691602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contrasted with questions on how the respondents see community compliance the levels are not as high, so a self reporting effect is present that can also be read in relation to other dimensions. </a:t>
            </a:r>
          </a:p>
          <a:p>
            <a:r>
              <a:rPr lang="en-US"/>
              <a:t>For example, we can see how most respondents self-report high levels of practice of protective practices which can point out that due to a high risk perception there is a latent sense of performing the protective practices. However, it is important to contrast this information with observational studies on the ground, where it has been identified that practices do not take place as self-reported. </a:t>
            </a:r>
          </a:p>
          <a:p>
            <a:r>
              <a:rPr lang="en-US"/>
              <a:t>This contradiction can help identify the right messaging to send, as respondents self-reporting shows the awareness of the practice, or at least reporting that such practice takes place. Messaging is likely to benefit more on identifying better ways to incentivize compliance rather than knowledge, as the knowledge of the practice per se show to be widely present through such awareness.</a:t>
            </a:r>
          </a:p>
          <a:p>
            <a:r>
              <a:rPr lang="en-US"/>
              <a:t>This also helps identify that intention to perform the practices is present as the perception of risk combined with self-reporting of compliance can help identify that behaviorally at least the intention to comply, is present. </a:t>
            </a:r>
          </a:p>
        </p:txBody>
      </p:sp>
      <p:sp>
        <p:nvSpPr>
          <p:cNvPr id="4" name="Slide Number Placeholder 3"/>
          <p:cNvSpPr>
            <a:spLocks noGrp="1"/>
          </p:cNvSpPr>
          <p:nvPr>
            <p:ph type="sldNum" sz="quarter" idx="5"/>
          </p:nvPr>
        </p:nvSpPr>
        <p:spPr/>
        <p:txBody>
          <a:bodyPr/>
          <a:lstStyle/>
          <a:p>
            <a:fld id="{AD0F63FA-0B9A-46C2-AF3E-2FE1C2D10FB0}" type="slidenum">
              <a:rPr lang="en-US" smtClean="0"/>
              <a:t>12</a:t>
            </a:fld>
            <a:endParaRPr lang="en-US"/>
          </a:p>
        </p:txBody>
      </p:sp>
    </p:spTree>
    <p:extLst>
      <p:ext uri="{BB962C8B-B14F-4D97-AF65-F5344CB8AC3E}">
        <p14:creationId xmlns:p14="http://schemas.microsoft.com/office/powerpoint/2010/main" val="316310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see another area for key services, Health care, we see that despite the pandemic a significant portion of the population are still attending health care services. This is important because it highlights how despite a perception of risk population still rely on an essential service like this.</a:t>
            </a:r>
          </a:p>
          <a:p>
            <a:r>
              <a:rPr lang="en-US"/>
              <a:t>This should be weighted and compared to previous levels of access to services to see if any significant change has taken place and if so whether or not this impacts particular groups. For example, it would be important to identify in Kenya, after a deeper dive on the data to better look at the profile of Urban Males as they seem to report less seeking health care services.</a:t>
            </a:r>
          </a:p>
        </p:txBody>
      </p:sp>
      <p:sp>
        <p:nvSpPr>
          <p:cNvPr id="4" name="Slide Number Placeholder 3"/>
          <p:cNvSpPr>
            <a:spLocks noGrp="1"/>
          </p:cNvSpPr>
          <p:nvPr>
            <p:ph type="sldNum" sz="quarter" idx="5"/>
          </p:nvPr>
        </p:nvSpPr>
        <p:spPr/>
        <p:txBody>
          <a:bodyPr/>
          <a:lstStyle/>
          <a:p>
            <a:fld id="{AD0F63FA-0B9A-46C2-AF3E-2FE1C2D10FB0}" type="slidenum">
              <a:rPr lang="en-US" smtClean="0"/>
              <a:t>13</a:t>
            </a:fld>
            <a:endParaRPr lang="en-US"/>
          </a:p>
        </p:txBody>
      </p:sp>
    </p:spTree>
    <p:extLst>
      <p:ext uri="{BB962C8B-B14F-4D97-AF65-F5344CB8AC3E}">
        <p14:creationId xmlns:p14="http://schemas.microsoft.com/office/powerpoint/2010/main" val="3072375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Furthermore, when seeing the impact at the community level, we can start identifying some areas where respondents are reporting changes. For example, respondents in Madagascar have identified rather large percentages of changes on food consumption and basic needs products. </a:t>
            </a:r>
          </a:p>
          <a:p>
            <a:r>
              <a:rPr lang="en-US"/>
              <a:t>More worrisome if the reported reduction of vaccinations and breastfeeding, where if contrasted with other information, can likely point to very sensitive areas where even such smaller percentages can have a great impact for populations at risk and the development of children.</a:t>
            </a:r>
          </a:p>
          <a:p>
            <a:r>
              <a:rPr lang="en-US"/>
              <a:t>We can also see that this seems to impact the overall confidence of the respondents to provide for their families. Although there are large levels of confidence, the levels of uncertainty see to change for key age groups in Kenya, where groups between 25-34 years old have greater number of respondents unsure. A later test of correlation of this groups and access to services and whether they have children or not, is likely to shed light on possible impacts for such groups. </a:t>
            </a:r>
          </a:p>
        </p:txBody>
      </p:sp>
      <p:sp>
        <p:nvSpPr>
          <p:cNvPr id="4" name="Slide Number Placeholder 3"/>
          <p:cNvSpPr>
            <a:spLocks noGrp="1"/>
          </p:cNvSpPr>
          <p:nvPr>
            <p:ph type="sldNum" sz="quarter" idx="5"/>
          </p:nvPr>
        </p:nvSpPr>
        <p:spPr/>
        <p:txBody>
          <a:bodyPr/>
          <a:lstStyle/>
          <a:p>
            <a:fld id="{AD0F63FA-0B9A-46C2-AF3E-2FE1C2D10FB0}" type="slidenum">
              <a:rPr lang="en-US" smtClean="0"/>
              <a:t>14</a:t>
            </a:fld>
            <a:endParaRPr lang="en-US"/>
          </a:p>
        </p:txBody>
      </p:sp>
    </p:spTree>
    <p:extLst>
      <p:ext uri="{BB962C8B-B14F-4D97-AF65-F5344CB8AC3E}">
        <p14:creationId xmlns:p14="http://schemas.microsoft.com/office/powerpoint/2010/main" val="1713030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761B-A935-47D4-8D65-C2398E459D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D96BE1-1ACC-41D4-99FC-86369FDA0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B5255F-57F6-4A6C-A41D-B6B2111E73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079DC7-836B-4619-8F68-A299FEE3BC14}"/>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C6C5CD5-D49F-4F62-870F-09737645BB97}"/>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34914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CACC-F42E-48A5-8558-67C0B562D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26AE33-FEF6-454E-A9FB-F938A0C540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0E0B0-567C-493F-87EB-D0CCCCA4E7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0D26B50-139B-49E9-A131-64F4E309D638}"/>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FBF9D977-5798-4798-8E2A-98B73C53F228}"/>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3721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4D092A-09E2-4688-BAF5-38D276FCB0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9ED3B8-C689-474D-A476-9A09F6978C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9250D-E44A-4533-AC7F-0322679099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AE1B0C7-D034-4E6B-BD34-D10EBF66C67B}"/>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A66C066-5897-4FB9-BD87-A4F015CDF2C4}"/>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144821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Zoomed Map">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762005" y="1643063"/>
            <a:ext cx="10629900" cy="3986212"/>
          </a:xfrm>
          <a:solidFill>
            <a:schemeClr val="bg2"/>
          </a:solidFill>
        </p:spPr>
        <p:txBody>
          <a:bodyPr>
            <a:normAutofit/>
          </a:bodyPr>
          <a:lstStyle>
            <a:lvl1pPr marL="205740" indent="-205740" algn="l">
              <a:defRPr sz="132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tabLst/>
              <a:defRPr/>
            </a:pPr>
            <a:r>
              <a:rPr lang="en-US"/>
              <a:t>You can place a zoomed in view of your map here or place a graph. This slide is optional. </a:t>
            </a:r>
            <a:br>
              <a:rPr lang="en-US"/>
            </a:br>
            <a:r>
              <a:rPr lang="en-US"/>
              <a:t>Whatever best fits your requirement.</a:t>
            </a:r>
          </a:p>
        </p:txBody>
      </p:sp>
    </p:spTree>
    <p:extLst>
      <p:ext uri="{BB962C8B-B14F-4D97-AF65-F5344CB8AC3E}">
        <p14:creationId xmlns:p14="http://schemas.microsoft.com/office/powerpoint/2010/main" val="2537786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D628-6124-2644-9003-DD600444508E}"/>
              </a:ext>
            </a:extLst>
          </p:cNvPr>
          <p:cNvSpPr>
            <a:spLocks noGrp="1"/>
          </p:cNvSpPr>
          <p:nvPr>
            <p:ph type="ctrTitle"/>
          </p:nvPr>
        </p:nvSpPr>
        <p:spPr>
          <a:xfrm>
            <a:off x="1524000" y="1122363"/>
            <a:ext cx="9144000" cy="2387600"/>
          </a:xfrm>
        </p:spPr>
        <p:txBody>
          <a:bodyPr anchor="b"/>
          <a:lstStyle>
            <a:lvl1pPr algn="ctr">
              <a:defRPr sz="6000" b="1"/>
            </a:lvl1pPr>
          </a:lstStyle>
          <a:p>
            <a:r>
              <a:rPr lang="en-US"/>
              <a:t>Click to edit Master title style</a:t>
            </a:r>
          </a:p>
        </p:txBody>
      </p:sp>
      <p:sp>
        <p:nvSpPr>
          <p:cNvPr id="3" name="Subtitle 2">
            <a:extLst>
              <a:ext uri="{FF2B5EF4-FFF2-40B4-BE49-F238E27FC236}">
                <a16:creationId xmlns:a16="http://schemas.microsoft.com/office/drawing/2014/main" id="{9963D490-6B91-9B40-93B6-D7052D24B4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70F12-22B9-294A-ACED-C6692B05A5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652178A-0A86-6F4F-81F1-10BEFF720524}"/>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629E43B7-AFD2-084A-9FE3-3A0E37085E05}"/>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593202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3F31-B936-6040-84F5-4981DFE3800F}"/>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FC79735D-4037-6B41-AEEA-4188A5950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7704F-73F5-4542-8B69-2B5C6EB044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0A8280-11ED-C248-BB95-4C09DD47D03C}"/>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B887FD09-12BF-0446-BC73-68CE403C9AC4}"/>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7336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9920-A82B-A747-94CC-C566947108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09C267-18EC-7348-9E53-162AECE295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82D47-8DD0-9749-AE7F-F78675B7E3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DC3ED1-66C3-F641-A83F-53F8F92E8610}"/>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0BA8B1FB-3FDB-434F-97EF-F2193F7DC83E}"/>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428181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1B27-F6FF-5145-A6F7-250145D8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6C22D2-DE54-3D49-AD9D-590C98B38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2A29FB-5194-F944-B216-A10B938644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E2F98-F074-FE4F-B9AF-31026DF3CC4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58D92DB-94CF-574C-AD06-814A62FCBF64}"/>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F4CC8FCB-0329-4042-B4B8-A87BC2F20E80}"/>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332911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06E7-226F-5B42-980F-6E829A8A88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E955A-67B2-AE41-91EC-BB0604862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D3F5DE-A460-EC48-B430-2303B5DF66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38184F-EA39-B340-8A97-6AF3C3A2A5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B354A-D771-B446-8A4F-8AEE7FC44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803E13-9CC7-8248-B54B-8C8D2A2F574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0DCEDB4-E80F-6D48-BC70-4D6FE08F0883}"/>
              </a:ext>
            </a:extLst>
          </p:cNvPr>
          <p:cNvSpPr>
            <a:spLocks noGrp="1"/>
          </p:cNvSpPr>
          <p:nvPr>
            <p:ph type="ftr" sz="quarter" idx="11"/>
          </p:nvPr>
        </p:nvSpPr>
        <p:spPr/>
        <p:txBody>
          <a:bodyPr/>
          <a:lstStyle/>
          <a:p>
            <a:r>
              <a:rPr lang="en-US"/>
              <a:t>Community Rapid Assessment on COVID: 3 Countries in ESAR</a:t>
            </a:r>
          </a:p>
        </p:txBody>
      </p:sp>
      <p:sp>
        <p:nvSpPr>
          <p:cNvPr id="9" name="Slide Number Placeholder 8">
            <a:extLst>
              <a:ext uri="{FF2B5EF4-FFF2-40B4-BE49-F238E27FC236}">
                <a16:creationId xmlns:a16="http://schemas.microsoft.com/office/drawing/2014/main" id="{CD728259-A89B-0A48-80EB-4A5A677E645B}"/>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727846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7AA4-8527-CA4A-9556-ED5AD991BF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296265-E4EC-994F-B9C5-6967FDFA69A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710E688-3679-4B44-97C3-3649853C075F}"/>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B0BC71AD-904E-864A-952B-D00DAEBCF23A}"/>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710847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5BB43-3BDD-6345-A88A-EBD8280FCB1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8B624E1-661D-E949-AF27-8D3B0BF8CF9F}"/>
              </a:ext>
            </a:extLst>
          </p:cNvPr>
          <p:cNvSpPr>
            <a:spLocks noGrp="1"/>
          </p:cNvSpPr>
          <p:nvPr>
            <p:ph type="ftr" sz="quarter" idx="11"/>
          </p:nvPr>
        </p:nvSpPr>
        <p:spPr/>
        <p:txBody>
          <a:bodyPr/>
          <a:lstStyle/>
          <a:p>
            <a:r>
              <a:rPr lang="en-US"/>
              <a:t>Community Rapid Assessment on COVID: 3 Countries in ESAR</a:t>
            </a:r>
          </a:p>
        </p:txBody>
      </p:sp>
      <p:sp>
        <p:nvSpPr>
          <p:cNvPr id="4" name="Slide Number Placeholder 3">
            <a:extLst>
              <a:ext uri="{FF2B5EF4-FFF2-40B4-BE49-F238E27FC236}">
                <a16:creationId xmlns:a16="http://schemas.microsoft.com/office/drawing/2014/main" id="{3F144AF7-7549-BD4F-AE35-94929A237E72}"/>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91607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4091-38E7-465A-BD99-FF15B7590E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9F630-70B2-4489-8BAC-2A3E38A8E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7C6FA-D63E-411C-987E-59F29A0096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4B157D-B235-4E8E-ACAF-36F7CCE13CB3}"/>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65D2456E-5BAD-4A1C-8FB7-E390DA2A05B3}"/>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958500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0E8D-1609-C04B-97CC-7F396A6714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BD726A-2033-DF44-A305-D3373F21E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045EAE-E5DA-AF46-8BEA-FA318BFDD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EDA2A-2D64-074F-9C89-EC711B6A33F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6C25C44-DB81-104D-8FC5-A14920D9F1A7}"/>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999F1100-A173-6449-AE5F-FE172AB82EA7}"/>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841389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E8F4-C8D9-884D-8C47-14E7A812C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C1EE65-A0DD-4D45-A524-90BD7F487F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094230-4975-5E4B-A3A0-73FBFC1B2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0042A-A447-7844-8902-E49A293D20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EFFC29C-AB84-B747-956B-B2B78750F8F8}"/>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52550B8A-8CA8-6D4E-8A18-E8775DE1234D}"/>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1973640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EBB9-1EBC-A843-92DC-A118916283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AC682F-70A4-6145-B6EA-112C483E14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78C9C-A6C8-0446-8CE8-0C25F89D5E4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611B79-CB7A-EE4C-B854-2361FAD727F9}"/>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7E4011A-4F33-C448-9F4E-761564DE0967}"/>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3719074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45B7B8-0D28-4948-8C5F-22B51BAB98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A06234-D908-D943-8188-D68D7F3EA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26481-D06C-C042-8066-E768EC73CA8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1EBB75-4DB9-0F41-AB63-1275877FDD4B}"/>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4638D92B-3F31-8C44-8E7B-3E219027EF31}"/>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889145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UNICEF Photo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4D33F75-791A-8643-BA87-4DAF53721B30}"/>
              </a:ext>
            </a:extLst>
          </p:cNvPr>
          <p:cNvSpPr>
            <a:spLocks noGrp="1"/>
          </p:cNvSpPr>
          <p:nvPr>
            <p:ph type="pic" sz="quarter" idx="10"/>
          </p:nvPr>
        </p:nvSpPr>
        <p:spPr>
          <a:xfrm>
            <a:off x="0" y="0"/>
            <a:ext cx="12192000" cy="6858000"/>
          </a:xfrm>
        </p:spPr>
        <p:txBody>
          <a:bodyPr/>
          <a:lstStyle>
            <a:lvl1pPr marL="0" indent="0" algn="ctr">
              <a:buNone/>
              <a:defRPr>
                <a:solidFill>
                  <a:schemeClr val="bg2">
                    <a:lumMod val="20000"/>
                    <a:lumOff val="80000"/>
                  </a:schemeClr>
                </a:solidFill>
              </a:defRPr>
            </a:lvl1pPr>
          </a:lstStyle>
          <a:p>
            <a:endParaRPr lang="en-US"/>
          </a:p>
          <a:p>
            <a:endParaRPr lang="en-US"/>
          </a:p>
          <a:p>
            <a:endParaRPr lang="en-US"/>
          </a:p>
          <a:p>
            <a:endParaRPr lang="en-US"/>
          </a:p>
          <a:p>
            <a:endParaRPr lang="en-US"/>
          </a:p>
          <a:p>
            <a:endParaRPr lang="en-US"/>
          </a:p>
          <a:p>
            <a:endParaRPr lang="en-US"/>
          </a:p>
          <a:p>
            <a:endParaRPr lang="en-US"/>
          </a:p>
          <a:p>
            <a:r>
              <a:rPr lang="en-US"/>
              <a:t>Photo here</a:t>
            </a:r>
          </a:p>
        </p:txBody>
      </p:sp>
    </p:spTree>
    <p:extLst>
      <p:ext uri="{BB962C8B-B14F-4D97-AF65-F5344CB8AC3E}">
        <p14:creationId xmlns:p14="http://schemas.microsoft.com/office/powerpoint/2010/main" val="178865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UNICEF Photo slide">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2084D1F1-25D7-1445-AC17-82787DDD157A}"/>
              </a:ext>
            </a:extLst>
          </p:cNvPr>
          <p:cNvSpPr>
            <a:spLocks noGrp="1"/>
          </p:cNvSpPr>
          <p:nvPr>
            <p:ph type="pic" sz="quarter" idx="11"/>
          </p:nvPr>
        </p:nvSpPr>
        <p:spPr>
          <a:xfrm>
            <a:off x="0" y="0"/>
            <a:ext cx="12192000" cy="6858000"/>
          </a:xfrm>
        </p:spPr>
        <p:txBody>
          <a:bodyPr/>
          <a:lstStyle>
            <a:lvl1pPr marL="0" indent="0" algn="ctr">
              <a:buNone/>
              <a:defRPr i="1">
                <a:solidFill>
                  <a:srgbClr val="D4D7D9"/>
                </a:solidFill>
              </a:defRPr>
            </a:lvl1pPr>
          </a:lstStyle>
          <a:p>
            <a:endParaRPr lang="en-US"/>
          </a:p>
          <a:p>
            <a:endParaRPr lang="en-US"/>
          </a:p>
          <a:p>
            <a:endParaRPr lang="en-US"/>
          </a:p>
          <a:p>
            <a:endParaRPr lang="en-US"/>
          </a:p>
          <a:p>
            <a:endParaRPr lang="en-US"/>
          </a:p>
          <a:p>
            <a:endParaRPr lang="en-US"/>
          </a:p>
          <a:p>
            <a:endParaRPr lang="en-US"/>
          </a:p>
          <a:p>
            <a:endParaRPr lang="en-US"/>
          </a:p>
          <a:p>
            <a:r>
              <a:rPr lang="en-US"/>
              <a:t>PHOTO HERE</a:t>
            </a:r>
          </a:p>
        </p:txBody>
      </p:sp>
    </p:spTree>
    <p:extLst>
      <p:ext uri="{BB962C8B-B14F-4D97-AF65-F5344CB8AC3E}">
        <p14:creationId xmlns:p14="http://schemas.microsoft.com/office/powerpoint/2010/main" val="263761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Slide 1">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549E0BE-84F6-094B-BBF2-726C47192BBA}"/>
              </a:ext>
            </a:extLst>
          </p:cNvPr>
          <p:cNvSpPr>
            <a:spLocks noGrp="1"/>
          </p:cNvSpPr>
          <p:nvPr>
            <p:ph sz="quarter" idx="11"/>
          </p:nvPr>
        </p:nvSpPr>
        <p:spPr>
          <a:xfrm>
            <a:off x="0" y="0"/>
            <a:ext cx="12192000" cy="6858000"/>
          </a:xfrm>
        </p:spPr>
        <p:txBody>
          <a:bodyPr/>
          <a:lstStyle>
            <a:lvl1pPr marL="0" indent="0" algn="ctr">
              <a:buNone/>
              <a:defRPr/>
            </a:lvl1pPr>
          </a:lstStyle>
          <a:p>
            <a:pPr lvl="0"/>
            <a:endParaRPr lang="en-US"/>
          </a:p>
          <a:p>
            <a:pPr lvl="0"/>
            <a:endParaRPr lang="en-US"/>
          </a:p>
          <a:p>
            <a:pPr lvl="0"/>
            <a:endParaRPr lang="en-US"/>
          </a:p>
          <a:p>
            <a:pPr lvl="0"/>
            <a:endParaRPr lang="en-US"/>
          </a:p>
          <a:p>
            <a:pPr lvl="0"/>
            <a:r>
              <a:rPr lang="en-US"/>
              <a:t>Graphics here</a:t>
            </a:r>
          </a:p>
        </p:txBody>
      </p:sp>
    </p:spTree>
    <p:extLst>
      <p:ext uri="{BB962C8B-B14F-4D97-AF65-F5344CB8AC3E}">
        <p14:creationId xmlns:p14="http://schemas.microsoft.com/office/powerpoint/2010/main" val="251619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492600" y="0"/>
            <a:ext cx="7699401"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84834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7"/>
          <p:cNvSpPr>
            <a:spLocks noGrp="1"/>
          </p:cNvSpPr>
          <p:nvPr>
            <p:ph type="pic" sz="quarter" idx="10" hasCustomPrompt="1"/>
          </p:nvPr>
        </p:nvSpPr>
        <p:spPr>
          <a:xfrm>
            <a:off x="4891316" y="58782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7" name="Picture Placeholder 7"/>
          <p:cNvSpPr>
            <a:spLocks noGrp="1"/>
          </p:cNvSpPr>
          <p:nvPr>
            <p:ph type="pic" sz="quarter" idx="11" hasCustomPrompt="1"/>
          </p:nvPr>
        </p:nvSpPr>
        <p:spPr>
          <a:xfrm>
            <a:off x="8244116" y="58782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8" name="Picture Placeholder 7"/>
          <p:cNvSpPr>
            <a:spLocks noGrp="1"/>
          </p:cNvSpPr>
          <p:nvPr>
            <p:ph type="pic" sz="quarter" idx="12" hasCustomPrompt="1"/>
          </p:nvPr>
        </p:nvSpPr>
        <p:spPr>
          <a:xfrm>
            <a:off x="8244116" y="351390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9" name="Picture Placeholder 7"/>
          <p:cNvSpPr>
            <a:spLocks noGrp="1"/>
          </p:cNvSpPr>
          <p:nvPr>
            <p:ph type="pic" sz="quarter" idx="13" hasCustomPrompt="1"/>
          </p:nvPr>
        </p:nvSpPr>
        <p:spPr>
          <a:xfrm>
            <a:off x="4891316" y="351390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Tree>
    <p:extLst>
      <p:ext uri="{BB962C8B-B14F-4D97-AF65-F5344CB8AC3E}">
        <p14:creationId xmlns:p14="http://schemas.microsoft.com/office/powerpoint/2010/main" val="10017563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lide for maps">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647705" y="1901826"/>
            <a:ext cx="5295900" cy="3856039"/>
          </a:xfrm>
        </p:spPr>
        <p:txBody>
          <a:bodyPr/>
          <a:lstStyle/>
          <a:p>
            <a:endParaRPr lang="en-US"/>
          </a:p>
        </p:txBody>
      </p:sp>
      <p:sp>
        <p:nvSpPr>
          <p:cNvPr id="7" name="Picture Placeholder 1"/>
          <p:cNvSpPr>
            <a:spLocks noGrp="1"/>
          </p:cNvSpPr>
          <p:nvPr>
            <p:ph type="pic" sz="quarter" idx="10" hasCustomPrompt="1"/>
          </p:nvPr>
        </p:nvSpPr>
        <p:spPr>
          <a:xfrm>
            <a:off x="660403" y="1902186"/>
            <a:ext cx="5286309" cy="3856064"/>
          </a:xfrm>
          <a:solidFill>
            <a:schemeClr val="bg2"/>
          </a:solidFill>
          <a:ln>
            <a:noFill/>
          </a:ln>
        </p:spPr>
        <p:txBody>
          <a:bodyPr>
            <a:normAutofit/>
          </a:bodyPr>
          <a:lstStyle>
            <a:lvl1pPr>
              <a:defRPr sz="1320" baseline="0">
                <a:latin typeface="Arial" charset="0"/>
                <a:ea typeface="Arial" charset="0"/>
                <a:cs typeface="Arial"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Maps, Graphs, Diagrams, pie charts etc.</a:t>
            </a:r>
          </a:p>
        </p:txBody>
      </p:sp>
      <p:sp>
        <p:nvSpPr>
          <p:cNvPr id="12" name="Picture Placeholder 1"/>
          <p:cNvSpPr>
            <a:spLocks noGrp="1"/>
          </p:cNvSpPr>
          <p:nvPr>
            <p:ph type="pic" sz="quarter" idx="12" hasCustomPrompt="1"/>
          </p:nvPr>
        </p:nvSpPr>
        <p:spPr>
          <a:xfrm>
            <a:off x="6203952" y="1902186"/>
            <a:ext cx="5286309" cy="3856064"/>
          </a:xfrm>
          <a:solidFill>
            <a:schemeClr val="bg2"/>
          </a:solidFill>
          <a:ln>
            <a:noFill/>
          </a:ln>
        </p:spPr>
        <p:txBody>
          <a:bodyPr>
            <a:normAutofit/>
          </a:bodyPr>
          <a:lstStyle>
            <a:lvl1pPr>
              <a:defRPr sz="1320" baseline="0">
                <a:latin typeface="Arial" charset="0"/>
                <a:ea typeface="Arial" charset="0"/>
                <a:cs typeface="Arial"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Maps, Graphs, Diagrams, pie charts etc.</a:t>
            </a:r>
          </a:p>
        </p:txBody>
      </p:sp>
    </p:spTree>
    <p:extLst>
      <p:ext uri="{BB962C8B-B14F-4D97-AF65-F5344CB8AC3E}">
        <p14:creationId xmlns:p14="http://schemas.microsoft.com/office/powerpoint/2010/main" val="307667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95AF-9F0B-4326-AEE2-CC3DE47F01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E573A6-4095-4D11-ABD6-A397FF413E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FCA9A-624D-4CD8-BBA1-4DEC8616D9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C5DC2C-36FD-46ED-9DB2-0AA568D778EA}"/>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7480BFD8-A1B8-4243-A55E-C263E57AC620}"/>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926130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Number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0"/>
            <a:ext cx="12192000" cy="6858000"/>
          </a:xfrm>
          <a:solidFill>
            <a:schemeClr val="bg1">
              <a:lumMod val="95000"/>
            </a:schemeClr>
          </a:solidFill>
        </p:spPr>
        <p:txBody>
          <a:bodyPr>
            <a:normAutofit/>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the best image you have.</a:t>
            </a:r>
          </a:p>
        </p:txBody>
      </p:sp>
    </p:spTree>
    <p:extLst>
      <p:ext uri="{BB962C8B-B14F-4D97-AF65-F5344CB8AC3E}">
        <p14:creationId xmlns:p14="http://schemas.microsoft.com/office/powerpoint/2010/main" val="434214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Zoomed Map">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762005" y="1643063"/>
            <a:ext cx="10629900" cy="3986212"/>
          </a:xfrm>
          <a:solidFill>
            <a:schemeClr val="bg2"/>
          </a:solidFill>
        </p:spPr>
        <p:txBody>
          <a:bodyPr>
            <a:normAutofit/>
          </a:bodyPr>
          <a:lstStyle>
            <a:lvl1pPr marL="205740" indent="-205740" algn="l">
              <a:defRPr sz="132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tabLst/>
              <a:defRPr/>
            </a:pPr>
            <a:r>
              <a:rPr lang="en-US"/>
              <a:t>You can place a zoomed in view of your map here or place a graph. This slide is optional. </a:t>
            </a:r>
            <a:br>
              <a:rPr lang="en-US"/>
            </a:br>
            <a:r>
              <a:rPr lang="en-US"/>
              <a:t>Whatever best fits your requirement.</a:t>
            </a:r>
          </a:p>
        </p:txBody>
      </p:sp>
    </p:spTree>
    <p:extLst>
      <p:ext uri="{BB962C8B-B14F-4D97-AF65-F5344CB8AC3E}">
        <p14:creationId xmlns:p14="http://schemas.microsoft.com/office/powerpoint/2010/main" val="1128953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7" name="Picture Placeholder 11"/>
          <p:cNvSpPr>
            <a:spLocks noGrp="1"/>
          </p:cNvSpPr>
          <p:nvPr>
            <p:ph type="pic" sz="quarter" idx="12" hasCustomPrompt="1"/>
          </p:nvPr>
        </p:nvSpPr>
        <p:spPr>
          <a:xfrm>
            <a:off x="0" y="657225"/>
            <a:ext cx="4622800" cy="2600326"/>
          </a:xfrm>
          <a:solidFill>
            <a:schemeClr val="bg2"/>
          </a:solidFill>
        </p:spPr>
        <p:txBody>
          <a:bodyPr/>
          <a:lstStyle>
            <a:lvl1pPr marL="274313" marR="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endParaRPr lang="en-US"/>
          </a:p>
        </p:txBody>
      </p:sp>
      <p:sp>
        <p:nvSpPr>
          <p:cNvPr id="8" name="Picture Placeholder 11"/>
          <p:cNvSpPr>
            <a:spLocks noGrp="1"/>
          </p:cNvSpPr>
          <p:nvPr>
            <p:ph type="pic" sz="quarter" idx="13" hasCustomPrompt="1"/>
          </p:nvPr>
        </p:nvSpPr>
        <p:spPr>
          <a:xfrm>
            <a:off x="7569200" y="3743324"/>
            <a:ext cx="4622800" cy="2600326"/>
          </a:xfrm>
          <a:solidFill>
            <a:schemeClr val="bg2"/>
          </a:solidFill>
        </p:spPr>
        <p:txBody>
          <a:bodyPr/>
          <a:lstStyle>
            <a:lvl1pPr marL="274313" marR="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32140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3091-FD8B-40B0-AEF5-46FCAEBF21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39FD37-4A40-41C9-91EA-4D2C341C4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CEF66B-387F-41F1-891A-15D7974E8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316999-7140-4B62-B86C-CB0C4F5427C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27F2935-39AC-44F1-8249-43A135A0B20B}"/>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7F91C48E-50D6-4362-AB86-47D30D9821BC}"/>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362611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40B0-7CD4-44B4-9C68-2595974000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8BEE15-9BE0-4BC6-8F24-C3B117F36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E7CB24-D545-40BA-BC37-98C02687FA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99368E-93F0-4605-99EC-C92FCBD03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D296DF-DAB6-4B41-9200-DBCDFDDD64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87444D-3643-4080-B9FD-B8512830E84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481A92C-D5D3-4CB7-BB65-82D3F1DE5FD4}"/>
              </a:ext>
            </a:extLst>
          </p:cNvPr>
          <p:cNvSpPr>
            <a:spLocks noGrp="1"/>
          </p:cNvSpPr>
          <p:nvPr>
            <p:ph type="ftr" sz="quarter" idx="11"/>
          </p:nvPr>
        </p:nvSpPr>
        <p:spPr/>
        <p:txBody>
          <a:bodyPr/>
          <a:lstStyle/>
          <a:p>
            <a:r>
              <a:rPr lang="en-US"/>
              <a:t>Community Rapid Assessment on COVID: 3 Countries in ESAR</a:t>
            </a:r>
          </a:p>
        </p:txBody>
      </p:sp>
      <p:sp>
        <p:nvSpPr>
          <p:cNvPr id="9" name="Slide Number Placeholder 8">
            <a:extLst>
              <a:ext uri="{FF2B5EF4-FFF2-40B4-BE49-F238E27FC236}">
                <a16:creationId xmlns:a16="http://schemas.microsoft.com/office/drawing/2014/main" id="{E9CF2DB8-A566-479D-9368-CD1ADF809617}"/>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89634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88E8-1F4E-44BC-ADE8-1C6AE8135B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B0CD9F-AABF-4478-AB62-08AE9C4B258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6BAC94C-C5D9-4554-A2C6-BB17B37F99D4}"/>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1051031C-4C42-44B4-A621-2CFD3C6197ED}"/>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208311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6A926-CFC8-408C-A990-987CF654289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EC75296-2648-4F8A-9C57-E13C9AA34B5E}"/>
              </a:ext>
            </a:extLst>
          </p:cNvPr>
          <p:cNvSpPr>
            <a:spLocks noGrp="1"/>
          </p:cNvSpPr>
          <p:nvPr>
            <p:ph type="ftr" sz="quarter" idx="11"/>
          </p:nvPr>
        </p:nvSpPr>
        <p:spPr/>
        <p:txBody>
          <a:bodyPr/>
          <a:lstStyle/>
          <a:p>
            <a:r>
              <a:rPr lang="en-US"/>
              <a:t>Community Rapid Assessment on COVID: 3 Countries in ESAR</a:t>
            </a:r>
          </a:p>
        </p:txBody>
      </p:sp>
      <p:sp>
        <p:nvSpPr>
          <p:cNvPr id="4" name="Slide Number Placeholder 3">
            <a:extLst>
              <a:ext uri="{FF2B5EF4-FFF2-40B4-BE49-F238E27FC236}">
                <a16:creationId xmlns:a16="http://schemas.microsoft.com/office/drawing/2014/main" id="{0053CF92-42DC-4A6D-9AAF-AE59358462FB}"/>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715118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3CF5-AC60-4530-B0EE-7BEE6F988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05BEB7-C359-4029-883E-8E78F809AB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4E8FCC-C6D4-442A-9359-859E1E290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6FF04-4C30-47BE-ACA6-99E51C33DAE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96F3F89-CEE8-4DEA-BA85-FB08045B7F78}"/>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59C33A06-E369-47DC-8935-F1975A8238A2}"/>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380424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4DBF-FBD4-45C6-A90F-0375D0149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7B9750-0B6D-4AFC-B10A-810C3154C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DF4CFF-6086-4D1A-B9EB-7EC06A6F6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CD9216-33D1-4EC6-A5EC-FF38E006E4E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F691643-3E62-4DDD-8BC7-82581D27A52E}"/>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C88372E3-F5F6-4430-B227-1813EFD041D3}"/>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380175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2CB1C-8BFC-4796-8BED-ACE168CE8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A63E92-458D-40EF-862D-2F8AF7261F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6528F-D691-4F78-AF13-825F5701C1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85E0224-058F-47FC-999C-2E814169C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4B265FC0-4343-4D4F-AF8C-2B6551E17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3880-679E-4B39-BB81-20A2BD16C956}" type="slidenum">
              <a:rPr lang="en-US" smtClean="0"/>
              <a:t>‹#›</a:t>
            </a:fld>
            <a:endParaRPr lang="en-US"/>
          </a:p>
        </p:txBody>
      </p:sp>
    </p:spTree>
    <p:extLst>
      <p:ext uri="{BB962C8B-B14F-4D97-AF65-F5344CB8AC3E}">
        <p14:creationId xmlns:p14="http://schemas.microsoft.com/office/powerpoint/2010/main" val="3802140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04B8D-4240-F147-8F34-E6AF9C9F4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7BB91-26D7-3D47-A398-6F6006791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274D3-6492-1A42-8101-BFE2093D0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C6B9E42-48C8-1145-A3AB-6F4CBFA58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21891B4C-9CD1-C14D-8ACD-E823177C0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B71CF-2512-DC4F-80BD-DF39A63C0657}" type="slidenum">
              <a:rPr lang="en-US" smtClean="0"/>
              <a:t>‹#›</a:t>
            </a:fld>
            <a:endParaRPr lang="en-US"/>
          </a:p>
        </p:txBody>
      </p:sp>
    </p:spTree>
    <p:extLst>
      <p:ext uri="{BB962C8B-B14F-4D97-AF65-F5344CB8AC3E}">
        <p14:creationId xmlns:p14="http://schemas.microsoft.com/office/powerpoint/2010/main" val="16642874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hyperlink" Target="https://www.unicef.org/mena/media/5586/file/The_Behavioural_Drivers_Model_0.pdf%20.pdf"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doi.org/10.1038/s41467-020-18190-5"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unicef-my.sharepoint.com/:w:/g/personal/aochoa_unicef_org/Ee8t1K9xRGdElK9NKPnThM8BHjamqebVtGdNQXnlM6OUPw?e=pC839v" TargetMode="External"/><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hyperlink" Target="https://www.unicef.org/mena/media/5586/file/The_Behavioural_Drivers_Model_0.pdf%20.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unicef-my.sharepoint.com/:x:/g/personal/aochoa_unicef_org/EZ7tMsdcl3xNj7uAJG0KVBgBFKLT1x_-3vWMffgIUUKX_Q?e=3DZAvo"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hyperlink" Target="https://unicef-my.sharepoint.com/:w:/g/personal/aochoa_unicef_org/EcFeGPrXpNtLsfpob5EEBbkBnJ6kBCzekTgLiU3DKeCBVQ?e=Es4M2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7A5DCCD-2759-4FAE-9DD8-0A20E0CB126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13" b="7813"/>
          <a:stretch>
            <a:fillRect/>
          </a:stretch>
        </p:blipFill>
        <p:spPr>
          <a:xfrm>
            <a:off x="-275304" y="-47424"/>
            <a:ext cx="12467304" cy="6858000"/>
          </a:xfrm>
          <a:solidFill>
            <a:schemeClr val="accent4">
              <a:lumMod val="75000"/>
            </a:schemeClr>
          </a:solidFill>
        </p:spPr>
      </p:pic>
      <p:sp>
        <p:nvSpPr>
          <p:cNvPr id="6" name="TextBox 5">
            <a:extLst>
              <a:ext uri="{FF2B5EF4-FFF2-40B4-BE49-F238E27FC236}">
                <a16:creationId xmlns:a16="http://schemas.microsoft.com/office/drawing/2014/main" id="{A3510D27-79F9-0345-8BD6-C8DC3EAF33B5}"/>
              </a:ext>
            </a:extLst>
          </p:cNvPr>
          <p:cNvSpPr txBox="1"/>
          <p:nvPr/>
        </p:nvSpPr>
        <p:spPr>
          <a:xfrm rot="16200000">
            <a:off x="11024755" y="4572000"/>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pic>
        <p:nvPicPr>
          <p:cNvPr id="12" name="Picture 11">
            <a:extLst>
              <a:ext uri="{FF2B5EF4-FFF2-40B4-BE49-F238E27FC236}">
                <a16:creationId xmlns:a16="http://schemas.microsoft.com/office/drawing/2014/main" id="{4E6261B8-DFAA-D94B-9E61-2C3F33F37A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3578" y="293"/>
            <a:ext cx="1645920" cy="1645920"/>
          </a:xfrm>
          <a:prstGeom prst="rect">
            <a:avLst/>
          </a:prstGeom>
        </p:spPr>
      </p:pic>
      <p:graphicFrame>
        <p:nvGraphicFramePr>
          <p:cNvPr id="8" name="Table 7">
            <a:extLst>
              <a:ext uri="{FF2B5EF4-FFF2-40B4-BE49-F238E27FC236}">
                <a16:creationId xmlns:a16="http://schemas.microsoft.com/office/drawing/2014/main" id="{F1E6BCF8-2C9A-6944-8B09-C76D2D914512}"/>
              </a:ext>
            </a:extLst>
          </p:cNvPr>
          <p:cNvGraphicFramePr>
            <a:graphicFrameLocks noGrp="1"/>
          </p:cNvGraphicFramePr>
          <p:nvPr>
            <p:extLst>
              <p:ext uri="{D42A27DB-BD31-4B8C-83A1-F6EECF244321}">
                <p14:modId xmlns:p14="http://schemas.microsoft.com/office/powerpoint/2010/main" val="71111175"/>
              </p:ext>
            </p:extLst>
          </p:nvPr>
        </p:nvGraphicFramePr>
        <p:xfrm>
          <a:off x="150394" y="130342"/>
          <a:ext cx="4451662" cy="6507512"/>
        </p:xfrm>
        <a:graphic>
          <a:graphicData uri="http://schemas.openxmlformats.org/drawingml/2006/table">
            <a:tbl>
              <a:tblPr firstRow="1">
                <a:tableStyleId>{9D7B26C5-4107-4FEC-AEDC-1716B250A1EF}</a:tableStyleId>
              </a:tblPr>
              <a:tblGrid>
                <a:gridCol w="4451662">
                  <a:extLst>
                    <a:ext uri="{9D8B030D-6E8A-4147-A177-3AD203B41FA5}">
                      <a16:colId xmlns:a16="http://schemas.microsoft.com/office/drawing/2014/main" val="1922222833"/>
                    </a:ext>
                  </a:extLst>
                </a:gridCol>
              </a:tblGrid>
              <a:tr h="3613376">
                <a:tc>
                  <a:txBody>
                    <a:bodyPr/>
                    <a:lstStyle/>
                    <a:p>
                      <a:pPr marL="0" marR="0" lvl="0" indent="0" algn="l" rtl="0" eaLnBrk="1" fontAlgn="auto" latinLnBrk="0" hangingPunct="1">
                        <a:lnSpc>
                          <a:spcPct val="100000"/>
                        </a:lnSpc>
                        <a:spcBef>
                          <a:spcPts val="1200"/>
                        </a:spcBef>
                        <a:spcAft>
                          <a:spcPts val="0"/>
                        </a:spcAft>
                        <a:buFontTx/>
                        <a:buNone/>
                      </a:pPr>
                      <a:endParaRPr lang="en-US" sz="900" dirty="0"/>
                    </a:p>
                    <a:p>
                      <a:pPr marL="0" marR="0" lvl="0" indent="0" algn="l" rtl="0" eaLnBrk="1" fontAlgn="auto" latinLnBrk="0" hangingPunct="1">
                        <a:lnSpc>
                          <a:spcPct val="100000"/>
                        </a:lnSpc>
                        <a:spcBef>
                          <a:spcPts val="0"/>
                        </a:spcBef>
                        <a:spcAft>
                          <a:spcPts val="0"/>
                        </a:spcAft>
                        <a:buFontTx/>
                        <a:buNone/>
                      </a:pPr>
                      <a:r>
                        <a:rPr lang="en-US" sz="3200" dirty="0"/>
                        <a:t>Community Rapid Assessment on COVID-19: </a:t>
                      </a:r>
                    </a:p>
                    <a:p>
                      <a:pPr marL="0" marR="0" lvl="0" indent="0" algn="l" rtl="0" eaLnBrk="1" fontAlgn="auto" latinLnBrk="0" hangingPunct="1">
                        <a:lnSpc>
                          <a:spcPct val="100000"/>
                        </a:lnSpc>
                        <a:spcBef>
                          <a:spcPts val="600"/>
                        </a:spcBef>
                        <a:spcAft>
                          <a:spcPts val="0"/>
                        </a:spcAft>
                        <a:buFontTx/>
                        <a:buNone/>
                      </a:pPr>
                      <a:r>
                        <a:rPr lang="en-US" sz="2100" b="0" i="0" dirty="0">
                          <a:latin typeface="+mn-lt"/>
                          <a:cs typeface="Arial"/>
                        </a:rPr>
                        <a:t>Early Findings on Behavioral Drivers, Community Coping Mechanisms and Communication Channels in Madagascar</a:t>
                      </a:r>
                      <a:endParaRPr lang="en-US" sz="2100" b="0" i="0" dirty="0">
                        <a:latin typeface="Arial"/>
                        <a:cs typeface="Arial"/>
                      </a:endParaRP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20116532"/>
                  </a:ext>
                </a:extLst>
              </a:tr>
              <a:tr h="423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153049"/>
                  </a:ext>
                </a:extLst>
              </a:tr>
              <a:tr h="2470227">
                <a:tc>
                  <a:txBody>
                    <a:bodyPr/>
                    <a:lstStyle/>
                    <a:p>
                      <a:pPr marL="0" marR="0" lvl="0" indent="0" algn="l" rtl="0" eaLnBrk="1" fontAlgn="auto" latinLnBrk="0" hangingPunct="1">
                        <a:lnSpc>
                          <a:spcPct val="100000"/>
                        </a:lnSpc>
                        <a:spcBef>
                          <a:spcPts val="0"/>
                        </a:spcBef>
                        <a:spcAft>
                          <a:spcPts val="0"/>
                        </a:spcAft>
                        <a:buFontTx/>
                        <a:buNone/>
                      </a:pPr>
                      <a:r>
                        <a:rPr lang="en-US" sz="1800" dirty="0"/>
                        <a:t>HQ: Evaluation Office &amp; C4D Division, </a:t>
                      </a:r>
                      <a:endParaRPr lang="en-US" dirty="0"/>
                    </a:p>
                    <a:p>
                      <a:pPr marL="0" marR="0" lvl="0" indent="0" algn="l">
                        <a:lnSpc>
                          <a:spcPct val="100000"/>
                        </a:lnSpc>
                        <a:spcBef>
                          <a:spcPts val="0"/>
                        </a:spcBef>
                        <a:spcAft>
                          <a:spcPts val="0"/>
                        </a:spcAft>
                        <a:buFontTx/>
                        <a:buNone/>
                      </a:pPr>
                      <a:r>
                        <a:rPr lang="en-US" sz="1800" dirty="0"/>
                        <a:t>ESARO: Evaluation &amp; C4D sections, </a:t>
                      </a:r>
                      <a:endParaRPr lang="en-US" dirty="0"/>
                    </a:p>
                    <a:p>
                      <a:pPr marL="0" marR="0" lvl="0" indent="0" algn="l">
                        <a:lnSpc>
                          <a:spcPct val="100000"/>
                        </a:lnSpc>
                        <a:spcBef>
                          <a:spcPts val="0"/>
                        </a:spcBef>
                        <a:spcAft>
                          <a:spcPts val="0"/>
                        </a:spcAft>
                        <a:buFontTx/>
                        <a:buNone/>
                      </a:pPr>
                      <a:r>
                        <a:rPr lang="en-US" sz="1800" dirty="0"/>
                        <a:t>Madagascar Country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rtl="0" eaLnBrk="1" fontAlgn="auto" latinLnBrk="0" hangingPunct="1">
                        <a:lnSpc>
                          <a:spcPct val="100000"/>
                        </a:lnSpc>
                        <a:spcBef>
                          <a:spcPts val="0"/>
                        </a:spcBef>
                        <a:spcAft>
                          <a:spcPts val="0"/>
                        </a:spcAft>
                        <a:buFontTx/>
                        <a:buNone/>
                      </a:pPr>
                      <a:r>
                        <a:rPr lang="en-US" dirty="0"/>
                        <a:t>October 2020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0481144"/>
                  </a:ext>
                </a:extLst>
              </a:tr>
            </a:tbl>
          </a:graphicData>
        </a:graphic>
      </p:graphicFrame>
    </p:spTree>
    <p:extLst>
      <p:ext uri="{BB962C8B-B14F-4D97-AF65-F5344CB8AC3E}">
        <p14:creationId xmlns:p14="http://schemas.microsoft.com/office/powerpoint/2010/main" val="4185130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56766" y="233165"/>
            <a:ext cx="10703136"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8.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DEMOGRAPHICS</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692329426"/>
              </p:ext>
            </p:extLst>
          </p:nvPr>
        </p:nvGraphicFramePr>
        <p:xfrm>
          <a:off x="94256" y="6372148"/>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10</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Community Rapid Assessment on COVID: 3 Countries in ESAR</a:t>
                      </a:r>
                      <a:endParaRPr lang="en-US" sz="1050" b="0" i="0" u="none" strike="noStrike" kern="1200" noProof="0">
                        <a:effectLst/>
                      </a:endParaRPr>
                    </a:p>
                    <a:p>
                      <a:pPr marL="0" marR="0" lvl="0" indent="0" algn="l" defTabSz="914400">
                        <a:lnSpc>
                          <a:spcPct val="150000"/>
                        </a:lnSpc>
                        <a:spcBef>
                          <a:spcPts val="0"/>
                        </a:spcBef>
                        <a:spcAft>
                          <a:spcPts val="0"/>
                        </a:spcAft>
                        <a:buClrTx/>
                        <a:buSzTx/>
                        <a:buFontTx/>
                        <a:buNone/>
                        <a:tabLst/>
                        <a:defRPr/>
                      </a:pPr>
                      <a:endParaRPr lang="en-US" sz="1050" b="0" i="0" kern="1200">
                        <a:solidFill>
                          <a:schemeClr val="bg2"/>
                        </a:solidFill>
                        <a:effectLst/>
                        <a:latin typeface="+mn-lt"/>
                        <a:ea typeface="+mn-ea"/>
                        <a:cs typeface="+mn-cs"/>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2" name="Footer Placeholder 1">
            <a:extLst>
              <a:ext uri="{FF2B5EF4-FFF2-40B4-BE49-F238E27FC236}">
                <a16:creationId xmlns:a16="http://schemas.microsoft.com/office/drawing/2014/main" id="{173992EC-93B8-45D4-B02C-1E8C145D628C}"/>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E2675AF3-D75B-4E76-803F-F023BBCF4404}"/>
              </a:ext>
            </a:extLst>
          </p:cNvPr>
          <p:cNvSpPr>
            <a:spLocks noGrp="1"/>
          </p:cNvSpPr>
          <p:nvPr>
            <p:ph type="sldNum" sz="quarter" idx="12"/>
          </p:nvPr>
        </p:nvSpPr>
        <p:spPr/>
        <p:txBody>
          <a:bodyPr/>
          <a:lstStyle/>
          <a:p>
            <a:fld id="{969B71CF-2512-DC4F-80BD-DF39A63C0657}" type="slidenum">
              <a:rPr lang="en-US" smtClean="0"/>
              <a:t>10</a:t>
            </a:fld>
            <a:endParaRPr lang="en-US"/>
          </a:p>
        </p:txBody>
      </p:sp>
      <p:pic>
        <p:nvPicPr>
          <p:cNvPr id="9" name="Picture 8">
            <a:extLst>
              <a:ext uri="{FF2B5EF4-FFF2-40B4-BE49-F238E27FC236}">
                <a16:creationId xmlns:a16="http://schemas.microsoft.com/office/drawing/2014/main" id="{E8A77DB4-2545-440F-BC4B-ABAA09B97985}"/>
              </a:ext>
            </a:extLst>
          </p:cNvPr>
          <p:cNvPicPr>
            <a:picLocks noChangeAspect="1"/>
          </p:cNvPicPr>
          <p:nvPr/>
        </p:nvPicPr>
        <p:blipFill>
          <a:blip r:embed="rId3"/>
          <a:stretch>
            <a:fillRect/>
          </a:stretch>
        </p:blipFill>
        <p:spPr>
          <a:xfrm>
            <a:off x="7193427" y="419689"/>
            <a:ext cx="4691827" cy="3305818"/>
          </a:xfrm>
          <a:prstGeom prst="rect">
            <a:avLst/>
          </a:prstGeom>
        </p:spPr>
      </p:pic>
      <p:pic>
        <p:nvPicPr>
          <p:cNvPr id="15" name="Picture 14">
            <a:extLst>
              <a:ext uri="{FF2B5EF4-FFF2-40B4-BE49-F238E27FC236}">
                <a16:creationId xmlns:a16="http://schemas.microsoft.com/office/drawing/2014/main" id="{6172859B-7554-4548-83D1-366A34A3221D}"/>
              </a:ext>
            </a:extLst>
          </p:cNvPr>
          <p:cNvPicPr>
            <a:picLocks noChangeAspect="1"/>
          </p:cNvPicPr>
          <p:nvPr/>
        </p:nvPicPr>
        <p:blipFill>
          <a:blip r:embed="rId4"/>
          <a:stretch>
            <a:fillRect/>
          </a:stretch>
        </p:blipFill>
        <p:spPr>
          <a:xfrm>
            <a:off x="94256" y="1975084"/>
            <a:ext cx="6868348" cy="2907831"/>
          </a:xfrm>
          <a:prstGeom prst="rect">
            <a:avLst/>
          </a:prstGeom>
        </p:spPr>
      </p:pic>
      <p:pic>
        <p:nvPicPr>
          <p:cNvPr id="18" name="Picture 17">
            <a:extLst>
              <a:ext uri="{FF2B5EF4-FFF2-40B4-BE49-F238E27FC236}">
                <a16:creationId xmlns:a16="http://schemas.microsoft.com/office/drawing/2014/main" id="{F20DA81D-9307-4589-BCD3-268987D0FDAB}"/>
              </a:ext>
            </a:extLst>
          </p:cNvPr>
          <p:cNvPicPr>
            <a:picLocks noChangeAspect="1"/>
          </p:cNvPicPr>
          <p:nvPr/>
        </p:nvPicPr>
        <p:blipFill>
          <a:blip r:embed="rId5"/>
          <a:stretch>
            <a:fillRect/>
          </a:stretch>
        </p:blipFill>
        <p:spPr>
          <a:xfrm>
            <a:off x="7159903" y="3918026"/>
            <a:ext cx="4752124" cy="2789125"/>
          </a:xfrm>
          <a:prstGeom prst="rect">
            <a:avLst/>
          </a:prstGeom>
        </p:spPr>
      </p:pic>
    </p:spTree>
    <p:extLst>
      <p:ext uri="{BB962C8B-B14F-4D97-AF65-F5344CB8AC3E}">
        <p14:creationId xmlns:p14="http://schemas.microsoft.com/office/powerpoint/2010/main" val="47550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254249" y="154171"/>
            <a:ext cx="10703136"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cs typeface="Arial"/>
                <a:sym typeface="Montserrat-Regular"/>
              </a:rPr>
              <a:t>What are the main concerns and risk perception communities have during COVID-19?</a:t>
            </a:r>
            <a:endParaRPr lang="en-US" sz="2800"/>
          </a:p>
        </p:txBody>
      </p:sp>
      <p:pic>
        <p:nvPicPr>
          <p:cNvPr id="5" name="Picture 4">
            <a:extLst>
              <a:ext uri="{FF2B5EF4-FFF2-40B4-BE49-F238E27FC236}">
                <a16:creationId xmlns:a16="http://schemas.microsoft.com/office/drawing/2014/main" id="{02195584-EC6F-4525-AEB6-4F9C98F3CAB9}"/>
              </a:ext>
            </a:extLst>
          </p:cNvPr>
          <p:cNvPicPr>
            <a:picLocks noChangeAspect="1"/>
          </p:cNvPicPr>
          <p:nvPr/>
        </p:nvPicPr>
        <p:blipFill>
          <a:blip r:embed="rId3"/>
          <a:stretch>
            <a:fillRect/>
          </a:stretch>
        </p:blipFill>
        <p:spPr>
          <a:xfrm>
            <a:off x="157042" y="1323469"/>
            <a:ext cx="4561702" cy="1977905"/>
          </a:xfrm>
          <a:prstGeom prst="rect">
            <a:avLst/>
          </a:prstGeom>
        </p:spPr>
      </p:pic>
      <p:sp>
        <p:nvSpPr>
          <p:cNvPr id="2" name="Footer Placeholder 1">
            <a:extLst>
              <a:ext uri="{FF2B5EF4-FFF2-40B4-BE49-F238E27FC236}">
                <a16:creationId xmlns:a16="http://schemas.microsoft.com/office/drawing/2014/main" id="{0BC5BAC8-2B28-4EE8-816D-FDF4CDF0D26E}"/>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E5D0D29-0D1A-4431-BBB9-2F7A89FBBF5E}"/>
              </a:ext>
            </a:extLst>
          </p:cNvPr>
          <p:cNvSpPr>
            <a:spLocks noGrp="1"/>
          </p:cNvSpPr>
          <p:nvPr>
            <p:ph type="sldNum" sz="quarter" idx="12"/>
          </p:nvPr>
        </p:nvSpPr>
        <p:spPr/>
        <p:txBody>
          <a:bodyPr/>
          <a:lstStyle/>
          <a:p>
            <a:fld id="{969B71CF-2512-DC4F-80BD-DF39A63C0657}" type="slidenum">
              <a:rPr lang="en-US" smtClean="0"/>
              <a:t>11</a:t>
            </a:fld>
            <a:endParaRPr lang="en-US"/>
          </a:p>
        </p:txBody>
      </p:sp>
      <p:graphicFrame>
        <p:nvGraphicFramePr>
          <p:cNvPr id="18" name="Table 17">
            <a:extLst>
              <a:ext uri="{FF2B5EF4-FFF2-40B4-BE49-F238E27FC236}">
                <a16:creationId xmlns:a16="http://schemas.microsoft.com/office/drawing/2014/main" id="{EFE92625-6D24-4890-A59F-34E88F7D629E}"/>
              </a:ext>
            </a:extLst>
          </p:cNvPr>
          <p:cNvGraphicFramePr>
            <a:graphicFrameLocks noGrp="1"/>
          </p:cNvGraphicFramePr>
          <p:nvPr>
            <p:extLst>
              <p:ext uri="{D42A27DB-BD31-4B8C-83A1-F6EECF244321}">
                <p14:modId xmlns:p14="http://schemas.microsoft.com/office/powerpoint/2010/main" val="1493662675"/>
              </p:ext>
            </p:extLst>
          </p:nvPr>
        </p:nvGraphicFramePr>
        <p:xfrm>
          <a:off x="1890" y="6518000"/>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11</a:t>
                      </a:fld>
                      <a:r>
                        <a:rPr lang="en-US" sz="1050" b="0">
                          <a:solidFill>
                            <a:schemeClr val="bg1"/>
                          </a:solidFill>
                        </a:rPr>
                        <a:t>  </a:t>
                      </a:r>
                      <a:r>
                        <a:rPr lang="en-US" sz="1050" b="0" i="0" kern="1200">
                          <a:solidFill>
                            <a:schemeClr val="bg2"/>
                          </a:solidFill>
                          <a:effectLst/>
                          <a:latin typeface="+mn-lt"/>
                          <a:ea typeface="+mn-ea"/>
                          <a:cs typeface="+mn-cs"/>
                        </a:rPr>
                        <a:t>| </a:t>
                      </a:r>
                      <a:r>
                        <a:rPr lang="en-US" sz="1050" b="0" i="0" u="none" strike="noStrike" noProof="0">
                          <a:solidFill>
                            <a:schemeClr val="bg1"/>
                          </a:solidFill>
                          <a:latin typeface="Arial"/>
                        </a:rPr>
                        <a:t> Community Rapid Assessment on COVID: 3 Countries in ESAR</a:t>
                      </a:r>
                      <a:endParaRPr lang="en-US" sz="1050" b="0" i="0" u="none" strike="noStrike" noProof="0">
                        <a:latin typeface="Arial"/>
                      </a:endParaRPr>
                    </a:p>
                    <a:p>
                      <a:pPr marL="0" marR="0" lvl="0" indent="0" algn="l" defTabSz="914400">
                        <a:lnSpc>
                          <a:spcPct val="150000"/>
                        </a:lnSpc>
                        <a:spcBef>
                          <a:spcPts val="0"/>
                        </a:spcBef>
                        <a:spcAft>
                          <a:spcPts val="0"/>
                        </a:spcAft>
                        <a:buClrTx/>
                        <a:buSzTx/>
                        <a:buFontTx/>
                        <a:buNone/>
                        <a:tabLst/>
                        <a:defRPr/>
                      </a:pPr>
                      <a:endParaRPr lang="en-US" sz="1050" b="0">
                        <a:solidFill>
                          <a:schemeClr val="bg1"/>
                        </a:solidFill>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pic>
        <p:nvPicPr>
          <p:cNvPr id="9" name="Picture 8">
            <a:extLst>
              <a:ext uri="{FF2B5EF4-FFF2-40B4-BE49-F238E27FC236}">
                <a16:creationId xmlns:a16="http://schemas.microsoft.com/office/drawing/2014/main" id="{7560DF93-E915-4B17-A78C-44DE904CB638}"/>
              </a:ext>
            </a:extLst>
          </p:cNvPr>
          <p:cNvPicPr>
            <a:picLocks noChangeAspect="1"/>
          </p:cNvPicPr>
          <p:nvPr/>
        </p:nvPicPr>
        <p:blipFill>
          <a:blip r:embed="rId4"/>
          <a:stretch>
            <a:fillRect/>
          </a:stretch>
        </p:blipFill>
        <p:spPr>
          <a:xfrm>
            <a:off x="4749244" y="1237559"/>
            <a:ext cx="7285714" cy="4971429"/>
          </a:xfrm>
          <a:prstGeom prst="rect">
            <a:avLst/>
          </a:prstGeom>
        </p:spPr>
      </p:pic>
      <p:pic>
        <p:nvPicPr>
          <p:cNvPr id="11" name="Picture 10">
            <a:extLst>
              <a:ext uri="{FF2B5EF4-FFF2-40B4-BE49-F238E27FC236}">
                <a16:creationId xmlns:a16="http://schemas.microsoft.com/office/drawing/2014/main" id="{FB7FEAF7-D574-41F3-A56D-4EFE9BBD5D84}"/>
              </a:ext>
            </a:extLst>
          </p:cNvPr>
          <p:cNvPicPr>
            <a:picLocks noChangeAspect="1"/>
          </p:cNvPicPr>
          <p:nvPr/>
        </p:nvPicPr>
        <p:blipFill>
          <a:blip r:embed="rId5"/>
          <a:stretch>
            <a:fillRect/>
          </a:stretch>
        </p:blipFill>
        <p:spPr>
          <a:xfrm>
            <a:off x="157042" y="3839419"/>
            <a:ext cx="4482377" cy="2140536"/>
          </a:xfrm>
          <a:prstGeom prst="rect">
            <a:avLst/>
          </a:prstGeom>
        </p:spPr>
      </p:pic>
    </p:spTree>
    <p:extLst>
      <p:ext uri="{BB962C8B-B14F-4D97-AF65-F5344CB8AC3E}">
        <p14:creationId xmlns:p14="http://schemas.microsoft.com/office/powerpoint/2010/main" val="333645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98808" y="276182"/>
            <a:ext cx="11432779" cy="10018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ea typeface="Arial" charset="0"/>
                <a:cs typeface="Arial"/>
                <a:sym typeface="Montserrat-Regular"/>
              </a:rPr>
              <a:t>What </a:t>
            </a:r>
            <a:r>
              <a:rPr lang="en-US" sz="2800" b="1" spc="-10" dirty="0">
                <a:solidFill>
                  <a:srgbClr val="00AEEF"/>
                </a:solidFill>
                <a:latin typeface="Arial"/>
                <a:ea typeface="Arial" charset="0"/>
                <a:cs typeface="Arial"/>
                <a:sym typeface="Montserrat-Regular"/>
              </a:rPr>
              <a:t>are communities doing to protect themselves from COVID-19? </a:t>
            </a: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2731998086"/>
              </p:ext>
            </p:extLst>
          </p:nvPr>
        </p:nvGraphicFramePr>
        <p:xfrm>
          <a:off x="83004" y="6356350"/>
          <a:ext cx="9158464" cy="541846"/>
        </p:xfrm>
        <a:graphic>
          <a:graphicData uri="http://schemas.openxmlformats.org/drawingml/2006/table">
            <a:tbl>
              <a:tblPr firstRow="1">
                <a:tableStyleId>{2D5ABB26-0587-4C30-8999-92F81FD0307C}</a:tableStyleId>
              </a:tblPr>
              <a:tblGrid>
                <a:gridCol w="4579232">
                  <a:extLst>
                    <a:ext uri="{9D8B030D-6E8A-4147-A177-3AD203B41FA5}">
                      <a16:colId xmlns:a16="http://schemas.microsoft.com/office/drawing/2014/main" val="1063476286"/>
                    </a:ext>
                  </a:extLst>
                </a:gridCol>
                <a:gridCol w="4579232">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12</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Community Rapid Assessment on COVID: 3 Countries in ESAR</a:t>
                      </a:r>
                      <a:endParaRPr lang="en-US" sz="1050" b="0" i="0" u="none" strike="noStrike" kern="1200" noProof="0">
                        <a:effectLst/>
                      </a:endParaRPr>
                    </a:p>
                    <a:p>
                      <a:pPr marL="0" marR="0" lvl="0" indent="0" algn="l" defTabSz="914400">
                        <a:lnSpc>
                          <a:spcPct val="150000"/>
                        </a:lnSpc>
                        <a:spcBef>
                          <a:spcPts val="0"/>
                        </a:spcBef>
                        <a:spcAft>
                          <a:spcPts val="0"/>
                        </a:spcAft>
                        <a:buClrTx/>
                        <a:buSzTx/>
                        <a:buFontTx/>
                        <a:buNone/>
                        <a:tabLst/>
                        <a:defRPr/>
                      </a:pPr>
                      <a:endParaRPr lang="en-US" sz="1050" b="0" i="0" kern="1200">
                        <a:solidFill>
                          <a:schemeClr val="bg2"/>
                        </a:solidFill>
                        <a:effectLst/>
                        <a:latin typeface="+mn-lt"/>
                        <a:ea typeface="+mn-ea"/>
                        <a:cs typeface="+mn-cs"/>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pic>
        <p:nvPicPr>
          <p:cNvPr id="10" name="Picture 9">
            <a:extLst>
              <a:ext uri="{FF2B5EF4-FFF2-40B4-BE49-F238E27FC236}">
                <a16:creationId xmlns:a16="http://schemas.microsoft.com/office/drawing/2014/main" id="{38B4A6BC-8219-4CDB-9AD6-A87271995215}"/>
              </a:ext>
            </a:extLst>
          </p:cNvPr>
          <p:cNvPicPr>
            <a:picLocks noChangeAspect="1"/>
          </p:cNvPicPr>
          <p:nvPr/>
        </p:nvPicPr>
        <p:blipFill>
          <a:blip r:embed="rId3"/>
          <a:stretch>
            <a:fillRect/>
          </a:stretch>
        </p:blipFill>
        <p:spPr>
          <a:xfrm>
            <a:off x="221220" y="1473116"/>
            <a:ext cx="5387482" cy="2344454"/>
          </a:xfrm>
          <a:prstGeom prst="rect">
            <a:avLst/>
          </a:prstGeom>
        </p:spPr>
      </p:pic>
      <p:pic>
        <p:nvPicPr>
          <p:cNvPr id="13" name="Picture 12">
            <a:extLst>
              <a:ext uri="{FF2B5EF4-FFF2-40B4-BE49-F238E27FC236}">
                <a16:creationId xmlns:a16="http://schemas.microsoft.com/office/drawing/2014/main" id="{B11EB247-564E-4B8E-A2DD-B95304258D4D}"/>
              </a:ext>
            </a:extLst>
          </p:cNvPr>
          <p:cNvPicPr>
            <a:picLocks noChangeAspect="1"/>
          </p:cNvPicPr>
          <p:nvPr/>
        </p:nvPicPr>
        <p:blipFill>
          <a:blip r:embed="rId4"/>
          <a:stretch>
            <a:fillRect/>
          </a:stretch>
        </p:blipFill>
        <p:spPr>
          <a:xfrm>
            <a:off x="221220" y="3993925"/>
            <a:ext cx="5726148" cy="2315535"/>
          </a:xfrm>
          <a:prstGeom prst="rect">
            <a:avLst/>
          </a:prstGeom>
        </p:spPr>
      </p:pic>
      <p:sp>
        <p:nvSpPr>
          <p:cNvPr id="2" name="Footer Placeholder 1">
            <a:extLst>
              <a:ext uri="{FF2B5EF4-FFF2-40B4-BE49-F238E27FC236}">
                <a16:creationId xmlns:a16="http://schemas.microsoft.com/office/drawing/2014/main" id="{0FFE326D-E570-44D3-8818-4EA955F2B6A4}"/>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929165C4-FA9B-40FF-B8F0-0DFD274E593C}"/>
              </a:ext>
            </a:extLst>
          </p:cNvPr>
          <p:cNvSpPr>
            <a:spLocks noGrp="1"/>
          </p:cNvSpPr>
          <p:nvPr>
            <p:ph type="sldNum" sz="quarter" idx="12"/>
          </p:nvPr>
        </p:nvSpPr>
        <p:spPr/>
        <p:txBody>
          <a:bodyPr/>
          <a:lstStyle/>
          <a:p>
            <a:fld id="{969B71CF-2512-DC4F-80BD-DF39A63C0657}" type="slidenum">
              <a:rPr lang="en-US" smtClean="0"/>
              <a:t>12</a:t>
            </a:fld>
            <a:endParaRPr lang="en-US"/>
          </a:p>
        </p:txBody>
      </p:sp>
      <p:pic>
        <p:nvPicPr>
          <p:cNvPr id="7" name="Picture 6">
            <a:extLst>
              <a:ext uri="{FF2B5EF4-FFF2-40B4-BE49-F238E27FC236}">
                <a16:creationId xmlns:a16="http://schemas.microsoft.com/office/drawing/2014/main" id="{90CEFD51-006C-413A-B7F2-6E944FA59A9B}"/>
              </a:ext>
            </a:extLst>
          </p:cNvPr>
          <p:cNvPicPr>
            <a:picLocks noChangeAspect="1"/>
          </p:cNvPicPr>
          <p:nvPr/>
        </p:nvPicPr>
        <p:blipFill>
          <a:blip r:embed="rId5"/>
          <a:stretch>
            <a:fillRect/>
          </a:stretch>
        </p:blipFill>
        <p:spPr>
          <a:xfrm>
            <a:off x="5947368" y="1924601"/>
            <a:ext cx="5854727" cy="3008798"/>
          </a:xfrm>
          <a:prstGeom prst="rect">
            <a:avLst/>
          </a:prstGeom>
        </p:spPr>
      </p:pic>
    </p:spTree>
    <p:extLst>
      <p:ext uri="{BB962C8B-B14F-4D97-AF65-F5344CB8AC3E}">
        <p14:creationId xmlns:p14="http://schemas.microsoft.com/office/powerpoint/2010/main" val="2372684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83400" y="185221"/>
            <a:ext cx="10703136"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To what extent are communities accessing</a:t>
            </a:r>
            <a:r>
              <a:rPr lang="en-US" sz="2800" b="1" spc="-10">
                <a:solidFill>
                  <a:srgbClr val="00AEEF"/>
                </a:solidFill>
                <a:latin typeface="Arial"/>
                <a:ea typeface="Arial" charset="0"/>
                <a:cs typeface="Arial"/>
                <a:sym typeface="Montserrat-Regular"/>
              </a:rPr>
              <a:t>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essential services during COVID-19?</a:t>
            </a:r>
          </a:p>
        </p:txBody>
      </p:sp>
      <p:pic>
        <p:nvPicPr>
          <p:cNvPr id="14" name="Picture 13">
            <a:extLst>
              <a:ext uri="{FF2B5EF4-FFF2-40B4-BE49-F238E27FC236}">
                <a16:creationId xmlns:a16="http://schemas.microsoft.com/office/drawing/2014/main" id="{5AB5FB2F-B831-475C-8431-A3A021E76E09}"/>
              </a:ext>
            </a:extLst>
          </p:cNvPr>
          <p:cNvPicPr>
            <a:picLocks noChangeAspect="1"/>
          </p:cNvPicPr>
          <p:nvPr/>
        </p:nvPicPr>
        <p:blipFill>
          <a:blip r:embed="rId3"/>
          <a:stretch>
            <a:fillRect/>
          </a:stretch>
        </p:blipFill>
        <p:spPr>
          <a:xfrm>
            <a:off x="72613" y="1903414"/>
            <a:ext cx="5662355" cy="3051172"/>
          </a:xfrm>
          <a:prstGeom prst="rect">
            <a:avLst/>
          </a:prstGeom>
        </p:spPr>
      </p:pic>
      <p:sp>
        <p:nvSpPr>
          <p:cNvPr id="5" name="Slide Number Placeholder 4">
            <a:extLst>
              <a:ext uri="{FF2B5EF4-FFF2-40B4-BE49-F238E27FC236}">
                <a16:creationId xmlns:a16="http://schemas.microsoft.com/office/drawing/2014/main" id="{B4988D63-6536-4767-BAB9-ACF29A4C0936}"/>
              </a:ext>
            </a:extLst>
          </p:cNvPr>
          <p:cNvSpPr>
            <a:spLocks noGrp="1"/>
          </p:cNvSpPr>
          <p:nvPr>
            <p:ph type="sldNum" sz="quarter" idx="12"/>
          </p:nvPr>
        </p:nvSpPr>
        <p:spPr/>
        <p:txBody>
          <a:bodyPr/>
          <a:lstStyle/>
          <a:p>
            <a:fld id="{969B71CF-2512-DC4F-80BD-DF39A63C0657}" type="slidenum">
              <a:rPr lang="en-US" smtClean="0"/>
              <a:t>13</a:t>
            </a:fld>
            <a:endParaRPr lang="en-US"/>
          </a:p>
        </p:txBody>
      </p:sp>
      <p:sp>
        <p:nvSpPr>
          <p:cNvPr id="2" name="Footer Placeholder 8">
            <a:extLst>
              <a:ext uri="{FF2B5EF4-FFF2-40B4-BE49-F238E27FC236}">
                <a16:creationId xmlns:a16="http://schemas.microsoft.com/office/drawing/2014/main" id="{D51D1540-BA09-4EAC-9F3F-64161B5703C3}"/>
              </a:ext>
            </a:extLst>
          </p:cNvPr>
          <p:cNvSpPr txBox="1">
            <a:spLocks/>
          </p:cNvSpPr>
          <p:nvPr/>
        </p:nvSpPr>
        <p:spPr>
          <a:xfrm>
            <a:off x="142442" y="6395027"/>
            <a:ext cx="459554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283BD8-4331-4442-8D7F-5AA08B22643F}" type="slidenum">
              <a:rPr lang="en-US" sz="1050">
                <a:solidFill>
                  <a:schemeClr val="bg1"/>
                </a:solidFill>
              </a:rPr>
              <a:pPr/>
              <a:t>13</a:t>
            </a:fld>
            <a:r>
              <a:rPr lang="en-US" sz="1050">
                <a:solidFill>
                  <a:schemeClr val="bg1"/>
                </a:solidFill>
              </a:rPr>
              <a:t> </a:t>
            </a:r>
            <a:r>
              <a:rPr lang="en-US" sz="1050">
                <a:solidFill>
                  <a:schemeClr val="bg2"/>
                </a:solidFill>
              </a:rPr>
              <a:t> | </a:t>
            </a:r>
            <a:r>
              <a:rPr lang="en-US" sz="1050">
                <a:solidFill>
                  <a:schemeClr val="bg1"/>
                </a:solidFill>
              </a:rPr>
              <a:t>Community Rapid Assessment on COVID: 3 Countries in ESAR</a:t>
            </a:r>
          </a:p>
        </p:txBody>
      </p:sp>
      <p:pic>
        <p:nvPicPr>
          <p:cNvPr id="6" name="Picture 5">
            <a:extLst>
              <a:ext uri="{FF2B5EF4-FFF2-40B4-BE49-F238E27FC236}">
                <a16:creationId xmlns:a16="http://schemas.microsoft.com/office/drawing/2014/main" id="{17F4648D-56E2-4B9C-B050-A89C96FFA830}"/>
              </a:ext>
            </a:extLst>
          </p:cNvPr>
          <p:cNvPicPr>
            <a:picLocks noChangeAspect="1"/>
          </p:cNvPicPr>
          <p:nvPr/>
        </p:nvPicPr>
        <p:blipFill>
          <a:blip r:embed="rId4"/>
          <a:stretch>
            <a:fillRect/>
          </a:stretch>
        </p:blipFill>
        <p:spPr>
          <a:xfrm>
            <a:off x="6096000" y="1903414"/>
            <a:ext cx="5614755" cy="3282319"/>
          </a:xfrm>
          <a:prstGeom prst="rect">
            <a:avLst/>
          </a:prstGeom>
        </p:spPr>
      </p:pic>
    </p:spTree>
    <p:extLst>
      <p:ext uri="{BB962C8B-B14F-4D97-AF65-F5344CB8AC3E}">
        <p14:creationId xmlns:p14="http://schemas.microsoft.com/office/powerpoint/2010/main" val="2742738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62296" y="193772"/>
            <a:ext cx="10703136" cy="9901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400" b="1" spc="-10" dirty="0">
                <a:solidFill>
                  <a:srgbClr val="00AEEF"/>
                </a:solidFill>
                <a:latin typeface="Arial"/>
                <a:ea typeface="Arial" charset="0"/>
                <a:cs typeface="Arial"/>
                <a:sym typeface="Montserrat-Regular"/>
              </a:rPr>
              <a:t>What </a:t>
            </a: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are the emerging needs of the community</a:t>
            </a:r>
            <a:r>
              <a:rPr lang="en-US" sz="2400" b="1" spc="-10" dirty="0">
                <a:solidFill>
                  <a:srgbClr val="00AEEF"/>
                </a:solidFill>
                <a:latin typeface="Arial"/>
                <a:ea typeface="Arial" charset="0"/>
                <a:cs typeface="Arial"/>
                <a:sym typeface="Montserrat-Regular"/>
              </a:rPr>
              <a:t>? </a:t>
            </a:r>
            <a:endParaRPr lang="en-US" sz="2400" dirty="0">
              <a:cs typeface="Arial"/>
            </a:endParaRPr>
          </a:p>
          <a:p>
            <a:pPr>
              <a:lnSpc>
                <a:spcPts val="4120"/>
              </a:lnSpc>
              <a:defRPr sz="1800"/>
            </a:pPr>
            <a:endParaRPr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4221438638"/>
              </p:ext>
            </p:extLst>
          </p:nvPr>
        </p:nvGraphicFramePr>
        <p:xfrm>
          <a:off x="142310" y="6270538"/>
          <a:ext cx="11023122" cy="536747"/>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fld id="{19283BD8-4331-4442-8D7F-5AA08B22643F}" type="slidenum">
                        <a:rPr lang="en-US" sz="1050" b="0" smtClean="0">
                          <a:solidFill>
                            <a:schemeClr val="bg1"/>
                          </a:solidFill>
                        </a:rPr>
                        <a:pPr marL="0" marR="0" lvl="0" indent="0" algn="l" defTabSz="914400" rtl="0" eaLnBrk="1" fontAlgn="auto" latinLnBrk="0" hangingPunct="1">
                          <a:lnSpc>
                            <a:spcPct val="150000"/>
                          </a:lnSpc>
                          <a:spcBef>
                            <a:spcPts val="0"/>
                          </a:spcBef>
                          <a:spcAft>
                            <a:spcPts val="0"/>
                          </a:spcAft>
                          <a:buClrTx/>
                          <a:buSzTx/>
                          <a:buFontTx/>
                          <a:buNone/>
                          <a:tabLst/>
                          <a:defRPr/>
                        </a:pPr>
                        <a:t>14</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mn-lt"/>
                        </a:rPr>
                        <a:t> Community Rapid Assessment on COVID: 3 Countries in ESAR</a:t>
                      </a:r>
                      <a:endParaRPr lang="en-US" sz="1050" b="0">
                        <a:solidFill>
                          <a:schemeClr val="bg1"/>
                        </a:solidFill>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pic>
        <p:nvPicPr>
          <p:cNvPr id="7" name="Picture 6">
            <a:extLst>
              <a:ext uri="{FF2B5EF4-FFF2-40B4-BE49-F238E27FC236}">
                <a16:creationId xmlns:a16="http://schemas.microsoft.com/office/drawing/2014/main" id="{19BC7D05-F3CD-4D13-A368-97B55616023D}"/>
              </a:ext>
            </a:extLst>
          </p:cNvPr>
          <p:cNvPicPr>
            <a:picLocks noChangeAspect="1"/>
          </p:cNvPicPr>
          <p:nvPr/>
        </p:nvPicPr>
        <p:blipFill>
          <a:blip r:embed="rId3"/>
          <a:stretch>
            <a:fillRect/>
          </a:stretch>
        </p:blipFill>
        <p:spPr>
          <a:xfrm>
            <a:off x="72081" y="1954648"/>
            <a:ext cx="4790096" cy="2534389"/>
          </a:xfrm>
          <a:prstGeom prst="rect">
            <a:avLst/>
          </a:prstGeom>
        </p:spPr>
      </p:pic>
      <p:sp>
        <p:nvSpPr>
          <p:cNvPr id="2" name="Footer Placeholder 1">
            <a:extLst>
              <a:ext uri="{FF2B5EF4-FFF2-40B4-BE49-F238E27FC236}">
                <a16:creationId xmlns:a16="http://schemas.microsoft.com/office/drawing/2014/main" id="{53875878-D28E-4F0A-95A8-CCEFF20804F7}"/>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7A8A3054-A734-4D89-BCDA-066EEFC6B987}"/>
              </a:ext>
            </a:extLst>
          </p:cNvPr>
          <p:cNvSpPr>
            <a:spLocks noGrp="1"/>
          </p:cNvSpPr>
          <p:nvPr>
            <p:ph type="sldNum" sz="quarter" idx="12"/>
          </p:nvPr>
        </p:nvSpPr>
        <p:spPr/>
        <p:txBody>
          <a:bodyPr/>
          <a:lstStyle/>
          <a:p>
            <a:fld id="{969B71CF-2512-DC4F-80BD-DF39A63C0657}" type="slidenum">
              <a:rPr lang="en-US" smtClean="0"/>
              <a:t>14</a:t>
            </a:fld>
            <a:endParaRPr lang="en-US"/>
          </a:p>
        </p:txBody>
      </p:sp>
      <p:pic>
        <p:nvPicPr>
          <p:cNvPr id="6" name="Picture 5">
            <a:extLst>
              <a:ext uri="{FF2B5EF4-FFF2-40B4-BE49-F238E27FC236}">
                <a16:creationId xmlns:a16="http://schemas.microsoft.com/office/drawing/2014/main" id="{5111E0E2-D066-4033-93E6-C3EA939A1300}"/>
              </a:ext>
            </a:extLst>
          </p:cNvPr>
          <p:cNvPicPr>
            <a:picLocks noChangeAspect="1"/>
          </p:cNvPicPr>
          <p:nvPr/>
        </p:nvPicPr>
        <p:blipFill>
          <a:blip r:embed="rId4"/>
          <a:stretch>
            <a:fillRect/>
          </a:stretch>
        </p:blipFill>
        <p:spPr>
          <a:xfrm>
            <a:off x="5114090" y="839035"/>
            <a:ext cx="6993019" cy="2931097"/>
          </a:xfrm>
          <a:prstGeom prst="rect">
            <a:avLst/>
          </a:prstGeom>
        </p:spPr>
      </p:pic>
      <p:pic>
        <p:nvPicPr>
          <p:cNvPr id="10" name="Picture 9">
            <a:extLst>
              <a:ext uri="{FF2B5EF4-FFF2-40B4-BE49-F238E27FC236}">
                <a16:creationId xmlns:a16="http://schemas.microsoft.com/office/drawing/2014/main" id="{D11AC7B3-8E34-4739-B4E5-CF89810DE198}"/>
              </a:ext>
            </a:extLst>
          </p:cNvPr>
          <p:cNvPicPr>
            <a:picLocks noChangeAspect="1"/>
          </p:cNvPicPr>
          <p:nvPr/>
        </p:nvPicPr>
        <p:blipFill>
          <a:blip r:embed="rId5"/>
          <a:stretch>
            <a:fillRect/>
          </a:stretch>
        </p:blipFill>
        <p:spPr>
          <a:xfrm>
            <a:off x="5114090" y="4098433"/>
            <a:ext cx="7077910" cy="2659476"/>
          </a:xfrm>
          <a:prstGeom prst="rect">
            <a:avLst/>
          </a:prstGeom>
        </p:spPr>
      </p:pic>
    </p:spTree>
    <p:extLst>
      <p:ext uri="{BB962C8B-B14F-4D97-AF65-F5344CB8AC3E}">
        <p14:creationId xmlns:p14="http://schemas.microsoft.com/office/powerpoint/2010/main" val="233687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42179" y="278755"/>
            <a:ext cx="11455411"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How</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are communities receiving their</a:t>
            </a:r>
            <a:r>
              <a:rPr lang="en-US" sz="2800" b="1" spc="-10" dirty="0">
                <a:solidFill>
                  <a:srgbClr val="00AEEF"/>
                </a:solidFill>
                <a:latin typeface="Arial"/>
                <a:ea typeface="Arial" charset="0"/>
                <a:cs typeface="Arial"/>
                <a:sym typeface="Montserrat-Regular"/>
              </a:rPr>
              <a:t> COVID-19</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information?</a:t>
            </a:r>
            <a:endParaRPr lang="en-US" sz="2800" b="1" i="0" u="none" strike="noStrike" kern="1200" cap="none" spc="-10" normalizeH="0" baseline="0" noProof="0" dirty="0">
              <a:ln>
                <a:noFill/>
              </a:ln>
              <a:solidFill>
                <a:srgbClr val="00AEEF"/>
              </a:solidFill>
              <a:effectLst/>
              <a:uLnTx/>
              <a:uFillTx/>
              <a:latin typeface="Arial"/>
              <a:ea typeface="Arial" charset="0"/>
              <a:cs typeface="Arial"/>
            </a:endParaRP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2890000266"/>
              </p:ext>
            </p:extLst>
          </p:nvPr>
        </p:nvGraphicFramePr>
        <p:xfrm>
          <a:off x="202313" y="6321253"/>
          <a:ext cx="11023122" cy="536747"/>
        </p:xfrm>
        <a:graphic>
          <a:graphicData uri="http://schemas.openxmlformats.org/drawingml/2006/table">
            <a:tbl>
              <a:tblPr firstRow="1">
                <a:tableStyleId>{2D5ABB26-0587-4C30-8999-92F81FD0307C}</a:tableStyleId>
              </a:tblPr>
              <a:tblGrid>
                <a:gridCol w="6420909">
                  <a:extLst>
                    <a:ext uri="{9D8B030D-6E8A-4147-A177-3AD203B41FA5}">
                      <a16:colId xmlns:a16="http://schemas.microsoft.com/office/drawing/2014/main" val="1063476286"/>
                    </a:ext>
                  </a:extLst>
                </a:gridCol>
                <a:gridCol w="4602213">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15</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Community Rapid Assessment on COVID: 3 Countries in ESAR</a:t>
                      </a:r>
                      <a:endParaRPr lang="en-US" sz="1050" b="0" i="0" u="none" strike="noStrike" kern="1200" noProof="0">
                        <a:effectLst/>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2" name="Footer Placeholder 1">
            <a:extLst>
              <a:ext uri="{FF2B5EF4-FFF2-40B4-BE49-F238E27FC236}">
                <a16:creationId xmlns:a16="http://schemas.microsoft.com/office/drawing/2014/main" id="{8A5E8907-DC5C-437A-B978-F0875E887476}"/>
              </a:ext>
            </a:extLst>
          </p:cNvPr>
          <p:cNvSpPr>
            <a:spLocks noGrp="1"/>
          </p:cNvSpPr>
          <p:nvPr>
            <p:ph type="ftr" sz="quarter" idx="11"/>
          </p:nvPr>
        </p:nvSpPr>
        <p:spPr/>
        <p:txBody>
          <a:bodyPr/>
          <a:lstStyle/>
          <a:p>
            <a:r>
              <a:rPr lang="en-US"/>
              <a:t>Community Rapid Assessment on COVID: 3 Countries in ESAR</a:t>
            </a:r>
          </a:p>
        </p:txBody>
      </p:sp>
      <p:sp>
        <p:nvSpPr>
          <p:cNvPr id="3" name="Slide Number Placeholder 2">
            <a:extLst>
              <a:ext uri="{FF2B5EF4-FFF2-40B4-BE49-F238E27FC236}">
                <a16:creationId xmlns:a16="http://schemas.microsoft.com/office/drawing/2014/main" id="{00E11D3B-BD00-47AC-B04D-1A1C9A35DF7C}"/>
              </a:ext>
            </a:extLst>
          </p:cNvPr>
          <p:cNvSpPr>
            <a:spLocks noGrp="1"/>
          </p:cNvSpPr>
          <p:nvPr>
            <p:ph type="sldNum" sz="quarter" idx="12"/>
          </p:nvPr>
        </p:nvSpPr>
        <p:spPr/>
        <p:txBody>
          <a:bodyPr/>
          <a:lstStyle/>
          <a:p>
            <a:fld id="{969B71CF-2512-DC4F-80BD-DF39A63C0657}" type="slidenum">
              <a:rPr lang="en-US" smtClean="0"/>
              <a:t>15</a:t>
            </a:fld>
            <a:endParaRPr lang="en-US"/>
          </a:p>
        </p:txBody>
      </p:sp>
      <p:pic>
        <p:nvPicPr>
          <p:cNvPr id="9" name="Picture 8">
            <a:extLst>
              <a:ext uri="{FF2B5EF4-FFF2-40B4-BE49-F238E27FC236}">
                <a16:creationId xmlns:a16="http://schemas.microsoft.com/office/drawing/2014/main" id="{1CAC663C-4CDC-452D-B8ED-01A8F683220C}"/>
              </a:ext>
            </a:extLst>
          </p:cNvPr>
          <p:cNvPicPr>
            <a:picLocks noChangeAspect="1"/>
          </p:cNvPicPr>
          <p:nvPr/>
        </p:nvPicPr>
        <p:blipFill>
          <a:blip r:embed="rId3"/>
          <a:stretch>
            <a:fillRect/>
          </a:stretch>
        </p:blipFill>
        <p:spPr>
          <a:xfrm>
            <a:off x="5960048" y="1541462"/>
            <a:ext cx="6029639" cy="3988176"/>
          </a:xfrm>
          <a:prstGeom prst="rect">
            <a:avLst/>
          </a:prstGeom>
        </p:spPr>
      </p:pic>
      <p:pic>
        <p:nvPicPr>
          <p:cNvPr id="5" name="Picture 4" descr="CRA---Madagascar-1st-Round-rev_files/figure-pptx/unnamed-chunk-72-1.png">
            <a:extLst>
              <a:ext uri="{FF2B5EF4-FFF2-40B4-BE49-F238E27FC236}">
                <a16:creationId xmlns:a16="http://schemas.microsoft.com/office/drawing/2014/main" id="{7BD86CB4-39E5-466D-8E7F-B6CE675FDCCF}"/>
              </a:ext>
            </a:extLst>
          </p:cNvPr>
          <p:cNvPicPr>
            <a:picLocks noGrp="1" noChangeAspect="1"/>
          </p:cNvPicPr>
          <p:nvPr/>
        </p:nvPicPr>
        <p:blipFill>
          <a:blip r:embed="rId4"/>
          <a:stretch>
            <a:fillRect/>
          </a:stretch>
        </p:blipFill>
        <p:spPr bwMode="auto">
          <a:xfrm>
            <a:off x="202313" y="1256930"/>
            <a:ext cx="5702800" cy="4562240"/>
          </a:xfrm>
          <a:prstGeom prst="rect">
            <a:avLst/>
          </a:prstGeom>
          <a:noFill/>
          <a:ln w="9525">
            <a:noFill/>
            <a:headEnd/>
            <a:tailEnd/>
          </a:ln>
        </p:spPr>
      </p:pic>
    </p:spTree>
    <p:extLst>
      <p:ext uri="{BB962C8B-B14F-4D97-AF65-F5344CB8AC3E}">
        <p14:creationId xmlns:p14="http://schemas.microsoft.com/office/powerpoint/2010/main" val="2605520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56326" y="282928"/>
            <a:ext cx="11378474"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To what extent do communities trust their local health care providers during COVID-19</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a:t>
            </a:r>
          </a:p>
        </p:txBody>
      </p:sp>
      <p:graphicFrame>
        <p:nvGraphicFramePr>
          <p:cNvPr id="11" name="Table 10">
            <a:extLst>
              <a:ext uri="{FF2B5EF4-FFF2-40B4-BE49-F238E27FC236}">
                <a16:creationId xmlns:a16="http://schemas.microsoft.com/office/drawing/2014/main" id="{73FB9F9F-0F79-6A41-9C0A-DD1DE83AF3C4}"/>
              </a:ext>
            </a:extLst>
          </p:cNvPr>
          <p:cNvGraphicFramePr>
            <a:graphicFrameLocks noGrp="1"/>
          </p:cNvGraphicFramePr>
          <p:nvPr>
            <p:extLst>
              <p:ext uri="{D42A27DB-BD31-4B8C-83A1-F6EECF244321}">
                <p14:modId xmlns:p14="http://schemas.microsoft.com/office/powerpoint/2010/main" val="2146773190"/>
              </p:ext>
            </p:extLst>
          </p:nvPr>
        </p:nvGraphicFramePr>
        <p:xfrm>
          <a:off x="234006" y="6299396"/>
          <a:ext cx="11023122" cy="536747"/>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16</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Community Rapid Assessment on COVID: 3 Countries in ESAR</a:t>
                      </a:r>
                      <a:endParaRPr lang="en-US" sz="1050" b="0" i="0" u="none" strike="noStrike" kern="1200" noProof="0">
                        <a:effectLst/>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dirty="0">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3" name="Slide Number Placeholder 2">
            <a:extLst>
              <a:ext uri="{FF2B5EF4-FFF2-40B4-BE49-F238E27FC236}">
                <a16:creationId xmlns:a16="http://schemas.microsoft.com/office/drawing/2014/main" id="{D62C39C4-0DEC-47F3-A462-9C3DD4172E37}"/>
              </a:ext>
            </a:extLst>
          </p:cNvPr>
          <p:cNvSpPr>
            <a:spLocks noGrp="1"/>
          </p:cNvSpPr>
          <p:nvPr>
            <p:ph type="sldNum" sz="quarter" idx="12"/>
          </p:nvPr>
        </p:nvSpPr>
        <p:spPr/>
        <p:txBody>
          <a:bodyPr/>
          <a:lstStyle/>
          <a:p>
            <a:fld id="{969B71CF-2512-DC4F-80BD-DF39A63C0657}" type="slidenum">
              <a:rPr lang="en-US" smtClean="0"/>
              <a:t>16</a:t>
            </a:fld>
            <a:endParaRPr lang="en-US"/>
          </a:p>
        </p:txBody>
      </p:sp>
      <p:pic>
        <p:nvPicPr>
          <p:cNvPr id="13" name="Picture 12">
            <a:extLst>
              <a:ext uri="{FF2B5EF4-FFF2-40B4-BE49-F238E27FC236}">
                <a16:creationId xmlns:a16="http://schemas.microsoft.com/office/drawing/2014/main" id="{9A9F2FC1-7FD9-4EB8-8623-299AA934CA57}"/>
              </a:ext>
            </a:extLst>
          </p:cNvPr>
          <p:cNvPicPr>
            <a:picLocks noChangeAspect="1"/>
          </p:cNvPicPr>
          <p:nvPr/>
        </p:nvPicPr>
        <p:blipFill rotWithShape="1">
          <a:blip r:embed="rId3"/>
          <a:srcRect l="4476"/>
          <a:stretch/>
        </p:blipFill>
        <p:spPr>
          <a:xfrm>
            <a:off x="123567" y="2584052"/>
            <a:ext cx="4830901" cy="2167413"/>
          </a:xfrm>
          <a:prstGeom prst="rect">
            <a:avLst/>
          </a:prstGeom>
        </p:spPr>
      </p:pic>
      <p:pic>
        <p:nvPicPr>
          <p:cNvPr id="5" name="Picture 4">
            <a:extLst>
              <a:ext uri="{FF2B5EF4-FFF2-40B4-BE49-F238E27FC236}">
                <a16:creationId xmlns:a16="http://schemas.microsoft.com/office/drawing/2014/main" id="{98CC691D-55DB-4292-91AB-A0BE8CA36E5E}"/>
              </a:ext>
            </a:extLst>
          </p:cNvPr>
          <p:cNvPicPr>
            <a:picLocks noChangeAspect="1"/>
          </p:cNvPicPr>
          <p:nvPr/>
        </p:nvPicPr>
        <p:blipFill>
          <a:blip r:embed="rId4"/>
          <a:stretch>
            <a:fillRect/>
          </a:stretch>
        </p:blipFill>
        <p:spPr>
          <a:xfrm>
            <a:off x="5124745" y="1722368"/>
            <a:ext cx="6943688" cy="3413264"/>
          </a:xfrm>
          <a:prstGeom prst="rect">
            <a:avLst/>
          </a:prstGeom>
        </p:spPr>
      </p:pic>
    </p:spTree>
    <p:extLst>
      <p:ext uri="{BB962C8B-B14F-4D97-AF65-F5344CB8AC3E}">
        <p14:creationId xmlns:p14="http://schemas.microsoft.com/office/powerpoint/2010/main" val="4002536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CC11493-DB72-4CE3-B38E-293EAD64D70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452161" y="281837"/>
            <a:ext cx="6037416"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defRPr sz="1800"/>
            </a:pPr>
            <a:r>
              <a:rPr lang="en-US" sz="2800" b="1" spc="-10">
                <a:solidFill>
                  <a:srgbClr val="00AEEF"/>
                </a:solidFill>
                <a:latin typeface="Arial"/>
                <a:ea typeface="Arial" charset="0"/>
                <a:cs typeface="Arial"/>
                <a:sym typeface="Montserrat-Regular"/>
              </a:rPr>
              <a:t>9</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 Findings:</a:t>
            </a:r>
            <a:r>
              <a:rPr lang="en-US" sz="2800" b="1" spc="-10">
                <a:solidFill>
                  <a:srgbClr val="00AEEF"/>
                </a:solidFill>
                <a:latin typeface="Arial"/>
                <a:ea typeface="Arial" charset="0"/>
                <a:cs typeface="Arial"/>
                <a:sym typeface="Montserrat-Regular"/>
              </a:rPr>
              <a:t>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 How can rapid community-sourced data provide reliable and quick evidence-driven insights to inform UNICEF programming?</a:t>
            </a:r>
          </a:p>
        </p:txBody>
      </p:sp>
      <p:sp>
        <p:nvSpPr>
          <p:cNvPr id="8" name="TextBox 7">
            <a:extLst>
              <a:ext uri="{FF2B5EF4-FFF2-40B4-BE49-F238E27FC236}">
                <a16:creationId xmlns:a16="http://schemas.microsoft.com/office/drawing/2014/main" id="{276C22F9-F4FC-754C-8275-D35C84BAD9DE}"/>
              </a:ext>
            </a:extLst>
          </p:cNvPr>
          <p:cNvSpPr txBox="1"/>
          <p:nvPr/>
        </p:nvSpPr>
        <p:spPr>
          <a:xfrm>
            <a:off x="452161" y="3877071"/>
            <a:ext cx="5204033" cy="308482"/>
          </a:xfrm>
          <a:prstGeom prst="rect">
            <a:avLst/>
          </a:prstGeom>
          <a:noFill/>
        </p:spPr>
        <p:txBody>
          <a:bodyPr wrap="square" lIns="0" tIns="0" rIns="0" bIns="0" rtlCol="0" anchor="t">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Arial" charset="0"/>
                <a:cs typeface="Arial"/>
              </a:rPr>
              <a:t>Program Implications for Madagascar</a:t>
            </a:r>
          </a:p>
        </p:txBody>
      </p:sp>
      <p:sp>
        <p:nvSpPr>
          <p:cNvPr id="2" name="Rectangle 1">
            <a:extLst>
              <a:ext uri="{FF2B5EF4-FFF2-40B4-BE49-F238E27FC236}">
                <a16:creationId xmlns:a16="http://schemas.microsoft.com/office/drawing/2014/main" id="{DB1DF313-3B80-4278-A0A2-D0BA0645B605}"/>
              </a:ext>
            </a:extLst>
          </p:cNvPr>
          <p:cNvSpPr/>
          <p:nvPr/>
        </p:nvSpPr>
        <p:spPr>
          <a:xfrm>
            <a:off x="157957" y="6296801"/>
            <a:ext cx="6096000" cy="294632"/>
          </a:xfrm>
          <a:prstGeom prst="rect">
            <a:avLst/>
          </a:prstGeom>
        </p:spPr>
        <p:txBody>
          <a:bodyPr>
            <a:spAutoFit/>
          </a:bodyPr>
          <a:lstStyle/>
          <a:p>
            <a:pPr lvl="0">
              <a:lnSpc>
                <a:spcPct val="150000"/>
              </a:lnSpc>
            </a:pPr>
            <a:r>
              <a:rPr lang="en-US" sz="1000">
                <a:solidFill>
                  <a:schemeClr val="bg1"/>
                </a:solidFill>
              </a:rPr>
              <a:t>21 </a:t>
            </a:r>
            <a:r>
              <a:rPr lang="en-US" sz="1000">
                <a:solidFill>
                  <a:schemeClr val="bg2"/>
                </a:solidFill>
              </a:rPr>
              <a:t> |  </a:t>
            </a:r>
            <a:r>
              <a:rPr lang="en-US" sz="1000">
                <a:solidFill>
                  <a:schemeClr val="bg1"/>
                </a:solidFill>
              </a:rPr>
              <a:t> Community Rapid Assessment on COVID: 3 Countries in ESAR</a:t>
            </a:r>
            <a:endParaRPr lang="en-US" sz="1000"/>
          </a:p>
        </p:txBody>
      </p:sp>
    </p:spTree>
    <p:extLst>
      <p:ext uri="{BB962C8B-B14F-4D97-AF65-F5344CB8AC3E}">
        <p14:creationId xmlns:p14="http://schemas.microsoft.com/office/powerpoint/2010/main" val="3926001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D71DE7-5EEE-E549-A25F-36404E951A7E}"/>
              </a:ext>
            </a:extLst>
          </p:cNvPr>
          <p:cNvSpPr txBox="1"/>
          <p:nvPr/>
        </p:nvSpPr>
        <p:spPr>
          <a:xfrm>
            <a:off x="777187" y="2474037"/>
            <a:ext cx="2618187"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endParaRPr lang="en-US" sz="2000" b="1"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9" name="Shape 79">
            <a:extLst>
              <a:ext uri="{FF2B5EF4-FFF2-40B4-BE49-F238E27FC236}">
                <a16:creationId xmlns:a16="http://schemas.microsoft.com/office/drawing/2014/main" id="{2E5976DA-89A0-6A42-972B-DFE01306F834}"/>
              </a:ext>
            </a:extLst>
          </p:cNvPr>
          <p:cNvSpPr/>
          <p:nvPr/>
        </p:nvSpPr>
        <p:spPr>
          <a:xfrm>
            <a:off x="511876" y="193620"/>
            <a:ext cx="7310370" cy="4877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MADAGASCAR</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a:t>
            </a:r>
            <a:r>
              <a:rPr lang="en-US" sz="2800" b="1" spc="-10">
                <a:solidFill>
                  <a:srgbClr val="00AEEF"/>
                </a:solidFill>
                <a:latin typeface="Arial"/>
                <a:ea typeface="Arial" charset="0"/>
                <a:cs typeface="Arial"/>
                <a:sym typeface="Montserrat-Regular"/>
              </a:rPr>
              <a:t>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Key Takeaways</a:t>
            </a:r>
          </a:p>
        </p:txBody>
      </p:sp>
      <p:graphicFrame>
        <p:nvGraphicFramePr>
          <p:cNvPr id="11" name="Table 10">
            <a:extLst>
              <a:ext uri="{FF2B5EF4-FFF2-40B4-BE49-F238E27FC236}">
                <a16:creationId xmlns:a16="http://schemas.microsoft.com/office/drawing/2014/main" id="{43027E68-338B-5F40-AFD0-5C13E7848EF8}"/>
              </a:ext>
            </a:extLst>
          </p:cNvPr>
          <p:cNvGraphicFramePr>
            <a:graphicFrameLocks noGrp="1"/>
          </p:cNvGraphicFramePr>
          <p:nvPr>
            <p:extLst>
              <p:ext uri="{D42A27DB-BD31-4B8C-83A1-F6EECF244321}">
                <p14:modId xmlns:p14="http://schemas.microsoft.com/office/powerpoint/2010/main" val="828243107"/>
              </p:ext>
            </p:extLst>
          </p:nvPr>
        </p:nvGraphicFramePr>
        <p:xfrm>
          <a:off x="280554" y="6321253"/>
          <a:ext cx="11423072" cy="536747"/>
        </p:xfrm>
        <a:graphic>
          <a:graphicData uri="http://schemas.openxmlformats.org/drawingml/2006/table">
            <a:tbl>
              <a:tblPr firstRow="1">
                <a:tableStyleId>{2D5ABB26-0587-4C30-8999-92F81FD0307C}</a:tableStyleId>
              </a:tblPr>
              <a:tblGrid>
                <a:gridCol w="5711536">
                  <a:extLst>
                    <a:ext uri="{9D8B030D-6E8A-4147-A177-3AD203B41FA5}">
                      <a16:colId xmlns:a16="http://schemas.microsoft.com/office/drawing/2014/main" val="1063476286"/>
                    </a:ext>
                  </a:extLst>
                </a:gridCol>
                <a:gridCol w="5711536">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18</a:t>
                      </a:fld>
                      <a:r>
                        <a:rPr lang="en-US" sz="1050" b="0">
                          <a:solidFill>
                            <a:schemeClr val="tx1"/>
                          </a:solidFill>
                        </a:rPr>
                        <a:t>  </a:t>
                      </a:r>
                      <a:r>
                        <a:rPr lang="en-US" sz="1050" b="0" i="0" kern="1200">
                          <a:solidFill>
                            <a:schemeClr val="tx1"/>
                          </a:solidFill>
                          <a:effectLst/>
                          <a:latin typeface="+mn-lt"/>
                          <a:ea typeface="+mn-ea"/>
                          <a:cs typeface="+mn-cs"/>
                        </a:rPr>
                        <a:t>|  C</a:t>
                      </a:r>
                      <a:r>
                        <a:rPr lang="en-US" sz="1050" b="0" i="0" u="none" strike="noStrike" noProof="0" err="1">
                          <a:solidFill>
                            <a:schemeClr val="tx1"/>
                          </a:solidFill>
                          <a:latin typeface="Arial"/>
                        </a:rPr>
                        <a:t>ommunity</a:t>
                      </a:r>
                      <a:r>
                        <a:rPr lang="en-US" sz="1050" b="0" i="0" u="none" strike="noStrike" noProof="0">
                          <a:solidFill>
                            <a:schemeClr val="tx1"/>
                          </a:solidFill>
                          <a:latin typeface="Arial"/>
                        </a:rPr>
                        <a:t> Rapid Assessment on COVID: 3 Countries in ESAR</a:t>
                      </a:r>
                      <a:endParaRPr lang="en-US" sz="1050" b="0" i="0" u="none" strike="noStrike" noProof="0">
                        <a:solidFill>
                          <a:schemeClr val="tx1"/>
                        </a:solidFill>
                        <a:latin typeface="Calibri"/>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2" name="TextBox 1">
            <a:extLst>
              <a:ext uri="{FF2B5EF4-FFF2-40B4-BE49-F238E27FC236}">
                <a16:creationId xmlns:a16="http://schemas.microsoft.com/office/drawing/2014/main" id="{B8E9C4B5-6014-48A7-A689-919F0FBFFA44}"/>
              </a:ext>
            </a:extLst>
          </p:cNvPr>
          <p:cNvSpPr txBox="1"/>
          <p:nvPr/>
        </p:nvSpPr>
        <p:spPr>
          <a:xfrm>
            <a:off x="429490" y="1003463"/>
            <a:ext cx="11501251" cy="52937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a:latin typeface="Arial"/>
                <a:ea typeface="+mn-lt"/>
                <a:cs typeface="+mn-lt"/>
              </a:rPr>
              <a:t>Awareness:</a:t>
            </a:r>
            <a:r>
              <a:rPr lang="en-US" sz="2200" b="1">
                <a:latin typeface="Arial"/>
                <a:ea typeface="+mn-lt"/>
                <a:cs typeface="+mn-lt"/>
              </a:rPr>
              <a:t> </a:t>
            </a:r>
            <a:r>
              <a:rPr lang="en-US" sz="2200">
                <a:latin typeface="Arial"/>
                <a:ea typeface="+mn-lt"/>
                <a:cs typeface="+mn-lt"/>
              </a:rPr>
              <a:t>98% know about COVID-19 (only 2% have never heard about it)</a:t>
            </a:r>
            <a:endParaRPr lang="en-US" sz="2200">
              <a:latin typeface="Arial"/>
              <a:cs typeface="Arial"/>
            </a:endParaRPr>
          </a:p>
          <a:p>
            <a:endParaRPr lang="en-US" sz="1400">
              <a:latin typeface="Arial"/>
              <a:cs typeface="Calibri"/>
            </a:endParaRPr>
          </a:p>
          <a:p>
            <a:r>
              <a:rPr lang="en-US" sz="2200" b="1" u="sng">
                <a:latin typeface="Arial"/>
                <a:ea typeface="+mn-lt"/>
                <a:cs typeface="+mn-lt"/>
              </a:rPr>
              <a:t>Preferred communication channels:</a:t>
            </a:r>
            <a:r>
              <a:rPr lang="en-US" sz="2200" b="1">
                <a:latin typeface="Arial"/>
                <a:ea typeface="+mn-lt"/>
                <a:cs typeface="+mn-lt"/>
              </a:rPr>
              <a:t> </a:t>
            </a:r>
            <a:r>
              <a:rPr lang="en-US" sz="2200">
                <a:latin typeface="Arial"/>
                <a:ea typeface="+mn-lt"/>
                <a:cs typeface="+mn-lt"/>
              </a:rPr>
              <a:t>national radio (83%), national television (62%) and local private radios (51%)</a:t>
            </a:r>
            <a:endParaRPr lang="en-US" sz="2200">
              <a:latin typeface="Arial"/>
              <a:cs typeface="Arial"/>
            </a:endParaRPr>
          </a:p>
          <a:p>
            <a:endParaRPr lang="en-US" sz="1400">
              <a:latin typeface="Arial"/>
              <a:cs typeface="Calibri"/>
            </a:endParaRPr>
          </a:p>
          <a:p>
            <a:r>
              <a:rPr lang="en-US" sz="2200" b="1" u="sng">
                <a:latin typeface="Arial"/>
                <a:ea typeface="+mn-lt"/>
                <a:cs typeface="+mn-lt"/>
              </a:rPr>
              <a:t>Additional info on COVID-19 needed by people:</a:t>
            </a:r>
            <a:r>
              <a:rPr lang="en-US" sz="2200" b="1">
                <a:latin typeface="Arial"/>
                <a:ea typeface="+mn-lt"/>
                <a:cs typeface="+mn-lt"/>
              </a:rPr>
              <a:t> </a:t>
            </a:r>
            <a:r>
              <a:rPr lang="en-US" sz="2200">
                <a:latin typeface="Arial"/>
                <a:ea typeface="+mn-lt"/>
                <a:cs typeface="+mn-lt"/>
              </a:rPr>
              <a:t>none (18%), care of patients in treatment centers (15%), Covid Organics (14%), interventions of humanitarian actors (11%), causes of the disease (9%), burials related to COVID-19 (6%), etc. </a:t>
            </a:r>
            <a:endParaRPr lang="en-US" sz="2200">
              <a:latin typeface="Arial"/>
              <a:cs typeface="Arial"/>
            </a:endParaRPr>
          </a:p>
          <a:p>
            <a:endParaRPr lang="en-US" sz="1400">
              <a:latin typeface="Arial"/>
              <a:ea typeface="+mn-lt"/>
              <a:cs typeface="+mn-lt"/>
            </a:endParaRPr>
          </a:p>
          <a:p>
            <a:r>
              <a:rPr lang="en-US" sz="2200" b="1" u="sng">
                <a:latin typeface="Arial"/>
                <a:ea typeface="+mn-lt"/>
                <a:cs typeface="+mn-lt"/>
              </a:rPr>
              <a:t>When faced with a rumor:</a:t>
            </a:r>
            <a:r>
              <a:rPr lang="en-US" sz="2200" b="1">
                <a:latin typeface="Arial"/>
                <a:ea typeface="+mn-lt"/>
                <a:cs typeface="+mn-lt"/>
              </a:rPr>
              <a:t>  </a:t>
            </a:r>
            <a:r>
              <a:rPr lang="en-US" sz="2200">
                <a:latin typeface="Arial"/>
                <a:ea typeface="+mn-lt"/>
                <a:cs typeface="+mn-lt"/>
              </a:rPr>
              <a:t>59% relay the rumor with relatives and family, 38% discuss it with friends, 30% cross-check the information and 4% immediately think of reporting it on social media.</a:t>
            </a:r>
            <a:endParaRPr lang="en-US" sz="2200">
              <a:latin typeface="Arial"/>
              <a:cs typeface="Arial"/>
            </a:endParaRPr>
          </a:p>
          <a:p>
            <a:endParaRPr lang="en-US" sz="1400">
              <a:latin typeface="Arial"/>
              <a:ea typeface="+mn-lt"/>
              <a:cs typeface="+mn-lt"/>
            </a:endParaRPr>
          </a:p>
          <a:p>
            <a:r>
              <a:rPr lang="en-US" sz="2200" b="1" u="sng">
                <a:latin typeface="Arial"/>
                <a:ea typeface="+mn-lt"/>
                <a:cs typeface="+mn-lt"/>
              </a:rPr>
              <a:t>Key rumors identified:</a:t>
            </a:r>
            <a:r>
              <a:rPr lang="en-US" sz="2200" b="1">
                <a:latin typeface="Arial"/>
                <a:ea typeface="+mn-lt"/>
                <a:cs typeface="+mn-lt"/>
              </a:rPr>
              <a:t> </a:t>
            </a:r>
            <a:r>
              <a:rPr lang="en-US" sz="2200">
                <a:latin typeface="Arial"/>
                <a:ea typeface="+mn-lt"/>
                <a:cs typeface="+mn-lt"/>
              </a:rPr>
              <a:t>Coronavirus is only a way to find funding (23%), Coronavirus does not exist (11%), unreliability of statistics related to COVID-19 (6%), disease of rich people (2%), virus invented by humans (2%), etc. </a:t>
            </a:r>
            <a:endParaRPr lang="en-US" sz="2200">
              <a:latin typeface="Arial"/>
            </a:endParaRPr>
          </a:p>
          <a:p>
            <a:pPr algn="l"/>
            <a:endParaRPr lang="en-US">
              <a:cs typeface="Calibri"/>
            </a:endParaRPr>
          </a:p>
        </p:txBody>
      </p:sp>
    </p:spTree>
    <p:extLst>
      <p:ext uri="{BB962C8B-B14F-4D97-AF65-F5344CB8AC3E}">
        <p14:creationId xmlns:p14="http://schemas.microsoft.com/office/powerpoint/2010/main" val="1714902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9">
            <a:extLst>
              <a:ext uri="{FF2B5EF4-FFF2-40B4-BE49-F238E27FC236}">
                <a16:creationId xmlns:a16="http://schemas.microsoft.com/office/drawing/2014/main" id="{1890A445-4899-4528-BDFE-E67D587AB813}"/>
              </a:ext>
            </a:extLst>
          </p:cNvPr>
          <p:cNvSpPr/>
          <p:nvPr/>
        </p:nvSpPr>
        <p:spPr>
          <a:xfrm>
            <a:off x="581149" y="272789"/>
            <a:ext cx="11031305"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MADAGASCAR</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a:t>
            </a:r>
            <a:r>
              <a:rPr lang="en-US" sz="2800" b="1" spc="-10">
                <a:solidFill>
                  <a:srgbClr val="00AEEF"/>
                </a:solidFill>
                <a:latin typeface="Arial"/>
                <a:ea typeface="Arial" charset="0"/>
                <a:cs typeface="Arial"/>
                <a:sym typeface="Montserrat-Regular"/>
              </a:rPr>
              <a:t>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Key Takeaways</a:t>
            </a:r>
            <a:r>
              <a:rPr lang="en-US" sz="2800" b="1" spc="-10">
                <a:solidFill>
                  <a:srgbClr val="00AEEF"/>
                </a:solidFill>
                <a:latin typeface="Arial"/>
                <a:ea typeface="Arial" charset="0"/>
                <a:cs typeface="Arial"/>
                <a:sym typeface="Montserrat-Regular"/>
              </a:rPr>
              <a:t> (continued)</a:t>
            </a:r>
            <a:endPar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endParaRPr>
          </a:p>
        </p:txBody>
      </p:sp>
      <p:sp>
        <p:nvSpPr>
          <p:cNvPr id="6" name="TextBox 5">
            <a:extLst>
              <a:ext uri="{FF2B5EF4-FFF2-40B4-BE49-F238E27FC236}">
                <a16:creationId xmlns:a16="http://schemas.microsoft.com/office/drawing/2014/main" id="{5DA41E5D-487B-4029-B9CA-0FBEB622868A}"/>
              </a:ext>
            </a:extLst>
          </p:cNvPr>
          <p:cNvSpPr txBox="1"/>
          <p:nvPr/>
        </p:nvSpPr>
        <p:spPr>
          <a:xfrm>
            <a:off x="498764" y="1310244"/>
            <a:ext cx="11303329"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dirty="0">
                <a:latin typeface="Arial"/>
                <a:ea typeface="+mn-lt"/>
                <a:cs typeface="+mn-lt"/>
              </a:rPr>
              <a:t>Adoption of preventive practices:</a:t>
            </a:r>
            <a:r>
              <a:rPr lang="en-US" sz="2200" b="1" dirty="0">
                <a:latin typeface="Arial"/>
                <a:ea typeface="+mn-lt"/>
                <a:cs typeface="+mn-lt"/>
              </a:rPr>
              <a:t> </a:t>
            </a:r>
            <a:r>
              <a:rPr lang="en-US" sz="2200" dirty="0">
                <a:latin typeface="Arial"/>
                <a:ea typeface="+mn-lt"/>
                <a:cs typeface="+mn-lt"/>
              </a:rPr>
              <a:t>baseline data indicates that information on COVID-19 played an important role in people decision to adopt key preventive practices, especially for wearing mask, keeping physical distance of 1 meter and avoiding close contact with people having fever/cold/cough.</a:t>
            </a:r>
            <a:endParaRPr lang="en-US" sz="2200" dirty="0">
              <a:latin typeface="Arial"/>
              <a:cs typeface="Calibri"/>
            </a:endParaRPr>
          </a:p>
          <a:p>
            <a:endParaRPr lang="en-US" sz="2200" dirty="0">
              <a:latin typeface="Arial"/>
              <a:cs typeface="Calibri"/>
            </a:endParaRPr>
          </a:p>
          <a:p>
            <a:r>
              <a:rPr lang="en-US" sz="2200" b="1" u="sng" dirty="0">
                <a:latin typeface="Arial"/>
                <a:ea typeface="+mn-lt"/>
                <a:cs typeface="+mn-lt"/>
              </a:rPr>
              <a:t>Stigma:</a:t>
            </a:r>
            <a:r>
              <a:rPr lang="en-US" sz="2200" b="1" dirty="0">
                <a:latin typeface="Arial"/>
                <a:ea typeface="+mn-lt"/>
                <a:cs typeface="+mn-lt"/>
              </a:rPr>
              <a:t> </a:t>
            </a:r>
            <a:r>
              <a:rPr lang="en-US" sz="2200" dirty="0">
                <a:latin typeface="Arial"/>
                <a:ea typeface="+mn-lt"/>
                <a:cs typeface="+mn-lt"/>
              </a:rPr>
              <a:t>the majority of respondents are likely to avoid direct contact with a suspected or confirmed case. However, the majority of respondents do not intend to make difficult the reintegration of people who have recovered from COVID-19 into society. </a:t>
            </a:r>
            <a:endParaRPr lang="en-US" sz="2200" dirty="0">
              <a:latin typeface="Arial"/>
              <a:cs typeface="Calibri"/>
            </a:endParaRPr>
          </a:p>
          <a:p>
            <a:endParaRPr lang="en-US" sz="2200" dirty="0">
              <a:latin typeface="Arial"/>
              <a:cs typeface="Calibri"/>
            </a:endParaRPr>
          </a:p>
          <a:p>
            <a:r>
              <a:rPr lang="en-US" sz="2200" b="1" u="sng" dirty="0">
                <a:latin typeface="Arial"/>
                <a:ea typeface="+mn-lt"/>
                <a:cs typeface="+mn-lt"/>
              </a:rPr>
              <a:t>Trust/Influence:</a:t>
            </a:r>
            <a:r>
              <a:rPr lang="en-US" sz="2200" b="1" dirty="0">
                <a:latin typeface="Arial"/>
                <a:ea typeface="+mn-lt"/>
                <a:cs typeface="+mn-lt"/>
              </a:rPr>
              <a:t> </a:t>
            </a:r>
            <a:r>
              <a:rPr lang="en-US" sz="2200" dirty="0">
                <a:latin typeface="Arial"/>
                <a:ea typeface="+mn-lt"/>
                <a:cs typeface="+mn-lt"/>
              </a:rPr>
              <a:t>The President of the Republic (80%) and health agents (69%) are the top 2 most credible people when it comes to information on COVID-19. Prime Minister, traditional leaders as well as religious leaders are roughly at the same level with a credibility rate of 25%.</a:t>
            </a:r>
            <a:endParaRPr lang="en-US" sz="2200" dirty="0">
              <a:latin typeface="Arial"/>
            </a:endParaRPr>
          </a:p>
          <a:p>
            <a:pPr algn="l"/>
            <a:endParaRPr lang="en-US">
              <a:cs typeface="Calibri"/>
            </a:endParaRPr>
          </a:p>
        </p:txBody>
      </p:sp>
      <p:graphicFrame>
        <p:nvGraphicFramePr>
          <p:cNvPr id="4" name="Table 3">
            <a:extLst>
              <a:ext uri="{FF2B5EF4-FFF2-40B4-BE49-F238E27FC236}">
                <a16:creationId xmlns:a16="http://schemas.microsoft.com/office/drawing/2014/main" id="{BDEE7DD2-E3C8-4053-A3CC-DB5800AB763F}"/>
              </a:ext>
            </a:extLst>
          </p:cNvPr>
          <p:cNvGraphicFramePr>
            <a:graphicFrameLocks noGrp="1"/>
          </p:cNvGraphicFramePr>
          <p:nvPr>
            <p:extLst>
              <p:ext uri="{D42A27DB-BD31-4B8C-83A1-F6EECF244321}">
                <p14:modId xmlns:p14="http://schemas.microsoft.com/office/powerpoint/2010/main" val="2156154837"/>
              </p:ext>
            </p:extLst>
          </p:nvPr>
        </p:nvGraphicFramePr>
        <p:xfrm>
          <a:off x="389907" y="6316837"/>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19</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a:solidFill>
                            <a:schemeClr val="tx1"/>
                          </a:solidFill>
                        </a:rPr>
                        <a:t>Community Rapid Assessment on COVID: 3 Countries in ESAR</a:t>
                      </a:r>
                      <a:endParaRPr lang="en-US" sz="1050" b="0" i="0" u="none" strike="noStrike" kern="1200" noProof="0">
                        <a:solidFill>
                          <a:schemeClr val="tx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2138288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3">
            <a:extLst>
              <a:ext uri="{FF2B5EF4-FFF2-40B4-BE49-F238E27FC236}">
                <a16:creationId xmlns:a16="http://schemas.microsoft.com/office/drawing/2014/main" id="{B3461FD9-D5FB-F447-AF31-83F2E7BF5636}"/>
              </a:ext>
            </a:extLst>
          </p:cNvPr>
          <p:cNvSpPr/>
          <p:nvPr/>
        </p:nvSpPr>
        <p:spPr>
          <a:xfrm>
            <a:off x="5579256" y="762000"/>
            <a:ext cx="6155544" cy="667875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60960" anchor="t">
            <a:spAutoFit/>
          </a:bodyPr>
          <a:lstStyle/>
          <a:p>
            <a:pPr marL="457200" indent="-457200" defTabSz="548627">
              <a:buAutoNum type="arabicPeriod"/>
              <a:defRPr sz="1800"/>
            </a:pPr>
            <a:r>
              <a:rPr lang="en-US" sz="2800">
                <a:latin typeface="Arial"/>
                <a:ea typeface="Arial" charset="0"/>
                <a:cs typeface="Arial"/>
                <a:sym typeface="Univers LT Std 55 Roman"/>
              </a:rPr>
              <a:t>Concept</a:t>
            </a:r>
          </a:p>
          <a:p>
            <a:pPr marL="457200" indent="-457200" defTabSz="548627">
              <a:buAutoNum type="arabicPeriod"/>
              <a:defRPr sz="1800"/>
            </a:pPr>
            <a:r>
              <a:rPr lang="en-US" sz="2800">
                <a:latin typeface="Arial"/>
                <a:ea typeface="Arial" charset="0"/>
                <a:cs typeface="Arial"/>
                <a:sym typeface="Univers LT Std 55 Roman"/>
              </a:rPr>
              <a:t>Study Framework</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ESAR Participating Countries and Disease Context</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Methodology </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Analytical Approaches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Main Questions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Early Findings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Demographics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Kenya, Madagascar &amp; South Sudan Country Program Implications</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 Early Lessons Learned</a:t>
            </a:r>
            <a:endParaRPr lang="en-US" sz="2800">
              <a:latin typeface="Arial"/>
              <a:ea typeface="Arial" charset="0"/>
              <a:cs typeface="Arial"/>
            </a:endParaRPr>
          </a:p>
          <a:p>
            <a:pPr marL="457200" indent="-457200" defTabSz="548627">
              <a:buAutoNum type="arabicPeriod"/>
              <a:defRPr sz="1800"/>
            </a:pPr>
            <a:r>
              <a:rPr lang="en-US" sz="2800">
                <a:latin typeface="Arial"/>
                <a:ea typeface="Arial" charset="0"/>
                <a:cs typeface="Arial"/>
                <a:sym typeface="Univers LT Std 55 Roman"/>
              </a:rPr>
              <a:t> Strengths and Limitations</a:t>
            </a:r>
            <a:endParaRPr lang="en-US" sz="2800">
              <a:latin typeface="Arial"/>
              <a:ea typeface="Arial" charset="0"/>
              <a:cs typeface="Arial"/>
            </a:endParaRPr>
          </a:p>
          <a:p>
            <a:pPr marL="457200" indent="-457200" defTabSz="548627">
              <a:buAutoNum type="arabicPeriod"/>
              <a:defRPr sz="1800"/>
            </a:pPr>
            <a:endParaRPr lang="en-US" sz="2400" b="1">
              <a:latin typeface="Arial"/>
              <a:ea typeface="Arial" charset="0"/>
              <a:cs typeface="Arial"/>
              <a:sym typeface="Univers LT Std 55 Roman"/>
            </a:endParaRPr>
          </a:p>
          <a:p>
            <a:pPr defTabSz="548627">
              <a:defRPr sz="1800"/>
            </a:pPr>
            <a:endParaRPr lang="en-US" sz="2400" b="1">
              <a:latin typeface="Arial"/>
              <a:ea typeface="Arial" charset="0"/>
              <a:cs typeface="Arial" charset="0"/>
              <a:sym typeface="Univers LT Std 55 Roman"/>
            </a:endParaRPr>
          </a:p>
          <a:p>
            <a:pPr defTabSz="548627">
              <a:defRPr sz="1800"/>
            </a:pPr>
            <a:endParaRPr lang="en-US">
              <a:latin typeface="Arial" charset="0"/>
              <a:ea typeface="Arial" charset="0"/>
              <a:cs typeface="Arial" charset="0"/>
              <a:sym typeface="Univers LT Std 55 Roman"/>
            </a:endParaRPr>
          </a:p>
        </p:txBody>
      </p:sp>
      <p:sp>
        <p:nvSpPr>
          <p:cNvPr id="6" name="Shape 79">
            <a:extLst>
              <a:ext uri="{FF2B5EF4-FFF2-40B4-BE49-F238E27FC236}">
                <a16:creationId xmlns:a16="http://schemas.microsoft.com/office/drawing/2014/main" id="{39943081-3A93-D346-86E2-1368E91E02F0}"/>
              </a:ext>
            </a:extLst>
          </p:cNvPr>
          <p:cNvSpPr/>
          <p:nvPr/>
        </p:nvSpPr>
        <p:spPr>
          <a:xfrm>
            <a:off x="777187" y="762000"/>
            <a:ext cx="3914225" cy="218008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3600" u="sng" spc="-10" dirty="0">
                <a:latin typeface="Arial"/>
                <a:ea typeface="Arial" charset="0"/>
                <a:cs typeface="Arial"/>
                <a:sym typeface="Montserrat-Regular"/>
              </a:rPr>
              <a:t>Outline:  </a:t>
            </a:r>
          </a:p>
          <a:p>
            <a:pPr>
              <a:lnSpc>
                <a:spcPts val="4120"/>
              </a:lnSpc>
              <a:spcBef>
                <a:spcPts val="600"/>
              </a:spcBef>
              <a:defRPr sz="1800"/>
            </a:pPr>
            <a:r>
              <a:rPr lang="en-US" sz="3600" b="1" spc="-10" dirty="0">
                <a:latin typeface="Arial"/>
                <a:ea typeface="Arial" charset="0"/>
                <a:cs typeface="Arial"/>
                <a:sym typeface="Montserrat-Regular"/>
              </a:rPr>
              <a:t>Community Rapid Assessment on COVID-19</a:t>
            </a:r>
            <a:endParaRPr sz="3600" b="1" spc="-10" dirty="0">
              <a:latin typeface="Arial"/>
              <a:ea typeface="Arial" charset="0"/>
              <a:cs typeface="Arial" charset="0"/>
              <a:sym typeface="Montserrat-Regular"/>
            </a:endParaRPr>
          </a:p>
        </p:txBody>
      </p:sp>
      <p:sp>
        <p:nvSpPr>
          <p:cNvPr id="5" name="Footer Placeholder 8">
            <a:extLst>
              <a:ext uri="{FF2B5EF4-FFF2-40B4-BE49-F238E27FC236}">
                <a16:creationId xmlns:a16="http://schemas.microsoft.com/office/drawing/2014/main" id="{3E0FC7F2-1853-4D87-ABC9-9F9E6481B043}"/>
              </a:ext>
            </a:extLst>
          </p:cNvPr>
          <p:cNvSpPr txBox="1">
            <a:spLocks/>
          </p:cNvSpPr>
          <p:nvPr/>
        </p:nvSpPr>
        <p:spPr>
          <a:xfrm>
            <a:off x="0" y="6492875"/>
            <a:ext cx="4803453" cy="365125"/>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 | Community Rapid Assessment on COVID: 3 Countries in ESAR</a:t>
            </a:r>
          </a:p>
        </p:txBody>
      </p:sp>
    </p:spTree>
    <p:extLst>
      <p:ext uri="{BB962C8B-B14F-4D97-AF65-F5344CB8AC3E}">
        <p14:creationId xmlns:p14="http://schemas.microsoft.com/office/powerpoint/2010/main" val="1829647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05945-E9A5-3749-9078-9C1969636F85}"/>
              </a:ext>
            </a:extLst>
          </p:cNvPr>
          <p:cNvSpPr>
            <a:spLocks noGrp="1"/>
          </p:cNvSpPr>
          <p:nvPr>
            <p:ph idx="1"/>
          </p:nvPr>
        </p:nvSpPr>
        <p:spPr>
          <a:xfrm>
            <a:off x="438547" y="1043050"/>
            <a:ext cx="10871710" cy="5216235"/>
          </a:xfrm>
        </p:spPr>
        <p:txBody>
          <a:bodyPr vert="horz" lIns="91440" tIns="45720" rIns="91440" bIns="45720" rtlCol="0" anchor="t">
            <a:normAutofit fontScale="77500" lnSpcReduction="20000"/>
          </a:bodyPr>
          <a:lstStyle/>
          <a:p>
            <a:pPr>
              <a:buClr>
                <a:srgbClr val="00AEEF"/>
              </a:buClr>
              <a:buNone/>
            </a:pPr>
            <a:r>
              <a:rPr lang="en-US" b="1">
                <a:solidFill>
                  <a:schemeClr val="bg1"/>
                </a:solidFill>
                <a:ea typeface="+mn-lt"/>
                <a:cs typeface="+mn-lt"/>
              </a:rPr>
              <a:t>1. How have you used, or will you use insights generated by this first round of data collection to improve current CO responses to COVID-19?  </a:t>
            </a:r>
            <a:endParaRPr lang="en-US">
              <a:solidFill>
                <a:schemeClr val="bg1"/>
              </a:solidFill>
              <a:cs typeface="Arial"/>
            </a:endParaRPr>
          </a:p>
          <a:p>
            <a:pPr>
              <a:spcBef>
                <a:spcPts val="1200"/>
              </a:spcBef>
              <a:buClr>
                <a:srgbClr val="00AEEF"/>
              </a:buClr>
            </a:pPr>
            <a:r>
              <a:rPr lang="en-US">
                <a:solidFill>
                  <a:schemeClr val="bg1"/>
                </a:solidFill>
                <a:ea typeface="+mn-lt"/>
                <a:cs typeface="+mn-lt"/>
              </a:rPr>
              <a:t>Reorientation of National RCCE Plan</a:t>
            </a:r>
            <a:endParaRPr lang="en-US">
              <a:solidFill>
                <a:schemeClr val="bg1"/>
              </a:solidFill>
              <a:cs typeface="Arial"/>
            </a:endParaRPr>
          </a:p>
          <a:p>
            <a:pPr>
              <a:buClr>
                <a:srgbClr val="00AEEF"/>
              </a:buClr>
            </a:pPr>
            <a:r>
              <a:rPr lang="en-US">
                <a:solidFill>
                  <a:schemeClr val="bg1"/>
                </a:solidFill>
                <a:ea typeface="+mn-lt"/>
                <a:cs typeface="+mn-lt"/>
              </a:rPr>
              <a:t>Update of COVID-19 messages bank</a:t>
            </a:r>
            <a:endParaRPr lang="en-US">
              <a:solidFill>
                <a:schemeClr val="bg1"/>
              </a:solidFill>
              <a:cs typeface="Arial"/>
            </a:endParaRPr>
          </a:p>
          <a:p>
            <a:pPr>
              <a:buClr>
                <a:srgbClr val="00AEEF"/>
              </a:buClr>
            </a:pPr>
            <a:r>
              <a:rPr lang="en-US">
                <a:solidFill>
                  <a:schemeClr val="bg1"/>
                </a:solidFill>
                <a:ea typeface="+mn-lt"/>
                <a:cs typeface="+mn-lt"/>
              </a:rPr>
              <a:t>Adjustment and adaptation of IEC materials</a:t>
            </a:r>
            <a:endParaRPr lang="en-US">
              <a:solidFill>
                <a:schemeClr val="bg1"/>
              </a:solidFill>
              <a:cs typeface="Arial"/>
            </a:endParaRPr>
          </a:p>
          <a:p>
            <a:pPr>
              <a:buClr>
                <a:srgbClr val="00AEEF"/>
              </a:buClr>
            </a:pPr>
            <a:r>
              <a:rPr lang="en-US">
                <a:solidFill>
                  <a:schemeClr val="bg1"/>
                </a:solidFill>
                <a:ea typeface="+mn-lt"/>
                <a:cs typeface="+mn-lt"/>
              </a:rPr>
              <a:t>Baseline for CRA initiative established with a view to measure progress over time</a:t>
            </a:r>
            <a:endParaRPr lang="en-US">
              <a:solidFill>
                <a:schemeClr val="bg1"/>
              </a:solidFill>
              <a:cs typeface="Arial"/>
            </a:endParaRPr>
          </a:p>
          <a:p>
            <a:pPr>
              <a:buClr>
                <a:srgbClr val="00AEEF"/>
              </a:buClr>
            </a:pPr>
            <a:r>
              <a:rPr lang="en-US">
                <a:solidFill>
                  <a:schemeClr val="bg1"/>
                </a:solidFill>
                <a:ea typeface="+mn-lt"/>
                <a:cs typeface="+mn-lt"/>
              </a:rPr>
              <a:t>Measure key indicators in the RCCE Plan</a:t>
            </a:r>
            <a:endParaRPr lang="en-US">
              <a:solidFill>
                <a:schemeClr val="bg1"/>
              </a:solidFill>
              <a:cs typeface="Arial"/>
            </a:endParaRPr>
          </a:p>
          <a:p>
            <a:pPr>
              <a:buClr>
                <a:srgbClr val="00AEEF"/>
              </a:buClr>
            </a:pPr>
            <a:r>
              <a:rPr lang="en-US">
                <a:solidFill>
                  <a:schemeClr val="bg1"/>
                </a:solidFill>
                <a:ea typeface="+mn-lt"/>
                <a:cs typeface="+mn-lt"/>
              </a:rPr>
              <a:t>Documentation of the added value of communication in the response to COVID-19 at national level</a:t>
            </a:r>
            <a:endParaRPr lang="en-US">
              <a:solidFill>
                <a:schemeClr val="bg1"/>
              </a:solidFill>
              <a:cs typeface="Arial"/>
            </a:endParaRPr>
          </a:p>
          <a:p>
            <a:pPr>
              <a:buClr>
                <a:srgbClr val="00AEEF"/>
              </a:buClr>
              <a:buNone/>
            </a:pPr>
            <a:endParaRPr lang="en-US">
              <a:solidFill>
                <a:schemeClr val="bg1"/>
              </a:solidFill>
              <a:ea typeface="+mn-lt"/>
              <a:cs typeface="+mn-lt"/>
            </a:endParaRPr>
          </a:p>
          <a:p>
            <a:pPr>
              <a:buClr>
                <a:srgbClr val="00AEEF"/>
              </a:buClr>
              <a:buNone/>
            </a:pPr>
            <a:r>
              <a:rPr lang="en-US" b="1">
                <a:solidFill>
                  <a:schemeClr val="bg1"/>
                </a:solidFill>
                <a:ea typeface="+mn-lt"/>
                <a:cs typeface="+mn-lt"/>
              </a:rPr>
              <a:t>What is missing?</a:t>
            </a:r>
            <a:r>
              <a:rPr lang="en-US">
                <a:solidFill>
                  <a:schemeClr val="bg1"/>
                </a:solidFill>
                <a:ea typeface="+mn-lt"/>
                <a:cs typeface="+mn-lt"/>
              </a:rPr>
              <a:t> </a:t>
            </a:r>
            <a:endParaRPr lang="en-US">
              <a:solidFill>
                <a:schemeClr val="bg1"/>
              </a:solidFill>
              <a:cs typeface="Arial"/>
            </a:endParaRPr>
          </a:p>
          <a:p>
            <a:pPr>
              <a:spcBef>
                <a:spcPts val="1200"/>
              </a:spcBef>
              <a:buClr>
                <a:srgbClr val="00AEEF"/>
              </a:buClr>
            </a:pPr>
            <a:r>
              <a:rPr lang="en-US">
                <a:solidFill>
                  <a:schemeClr val="bg1"/>
                </a:solidFill>
                <a:ea typeface="+mn-lt"/>
                <a:cs typeface="+mn-lt"/>
              </a:rPr>
              <a:t>Deepen understanding of motivations and barriers to adopt recommended behaviors</a:t>
            </a:r>
            <a:endParaRPr lang="en-US">
              <a:solidFill>
                <a:schemeClr val="bg1"/>
              </a:solidFill>
              <a:cs typeface="Arial"/>
            </a:endParaRPr>
          </a:p>
          <a:p>
            <a:pPr>
              <a:buClr>
                <a:srgbClr val="00AEEF"/>
              </a:buClr>
            </a:pPr>
            <a:r>
              <a:rPr lang="en-US">
                <a:solidFill>
                  <a:schemeClr val="bg1"/>
                </a:solidFill>
                <a:ea typeface="+mn-lt"/>
                <a:cs typeface="+mn-lt"/>
              </a:rPr>
              <a:t>Degree of confidence/risk perception in public places</a:t>
            </a:r>
            <a:endParaRPr lang="en-US">
              <a:solidFill>
                <a:schemeClr val="bg1"/>
              </a:solidFill>
              <a:cs typeface="Arial"/>
            </a:endParaRPr>
          </a:p>
          <a:p>
            <a:pPr>
              <a:buClr>
                <a:srgbClr val="00AEEF"/>
              </a:buClr>
            </a:pPr>
            <a:r>
              <a:rPr lang="en-US">
                <a:solidFill>
                  <a:schemeClr val="bg1"/>
                </a:solidFill>
                <a:ea typeface="+mn-lt"/>
                <a:cs typeface="+mn-lt"/>
              </a:rPr>
              <a:t>People readiness to live with COVID-19?</a:t>
            </a:r>
            <a:endParaRPr lang="en-US">
              <a:solidFill>
                <a:schemeClr val="bg1"/>
              </a:solidFill>
              <a:cs typeface="Arial"/>
            </a:endParaRPr>
          </a:p>
          <a:p>
            <a:pPr marL="0" indent="0">
              <a:buClr>
                <a:srgbClr val="00AEEF"/>
              </a:buClr>
              <a:buNone/>
            </a:pPr>
            <a:endParaRPr lang="en-US">
              <a:solidFill>
                <a:schemeClr val="bg1"/>
              </a:solidFill>
              <a:cs typeface="Arial"/>
            </a:endParaRPr>
          </a:p>
        </p:txBody>
      </p:sp>
      <p:sp>
        <p:nvSpPr>
          <p:cNvPr id="7" name="Shape 79">
            <a:extLst>
              <a:ext uri="{FF2B5EF4-FFF2-40B4-BE49-F238E27FC236}">
                <a16:creationId xmlns:a16="http://schemas.microsoft.com/office/drawing/2014/main" id="{83593334-093F-374F-8D47-20E868873530}"/>
              </a:ext>
            </a:extLst>
          </p:cNvPr>
          <p:cNvSpPr/>
          <p:nvPr/>
        </p:nvSpPr>
        <p:spPr>
          <a:xfrm>
            <a:off x="470408" y="304800"/>
            <a:ext cx="11167410"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MADAGASCAR</a:t>
            </a:r>
            <a:r>
              <a:rPr lang="en-US" sz="2800" b="1" spc="-10">
                <a:solidFill>
                  <a:srgbClr val="00AEEF"/>
                </a:solidFill>
                <a:latin typeface="Arial"/>
                <a:ea typeface="Arial" charset="0"/>
                <a:cs typeface="Arial"/>
                <a:sym typeface="Montserrat-Regular"/>
              </a:rPr>
              <a:t>:  Program Implications, Use and Uptake</a:t>
            </a:r>
            <a:endParaRPr lang="en-US" sz="2800" spc="-10">
              <a:ea typeface="+mn-lt"/>
              <a:cs typeface="+mn-lt"/>
            </a:endParaRPr>
          </a:p>
        </p:txBody>
      </p:sp>
      <p:graphicFrame>
        <p:nvGraphicFramePr>
          <p:cNvPr id="15" name="Table 14">
            <a:extLst>
              <a:ext uri="{FF2B5EF4-FFF2-40B4-BE49-F238E27FC236}">
                <a16:creationId xmlns:a16="http://schemas.microsoft.com/office/drawing/2014/main" id="{8485C623-F365-044A-8F80-9E546AF34B7B}"/>
              </a:ext>
            </a:extLst>
          </p:cNvPr>
          <p:cNvGraphicFramePr>
            <a:graphicFrameLocks noGrp="1"/>
          </p:cNvGraphicFramePr>
          <p:nvPr>
            <p:extLst>
              <p:ext uri="{D42A27DB-BD31-4B8C-83A1-F6EECF244321}">
                <p14:modId xmlns:p14="http://schemas.microsoft.com/office/powerpoint/2010/main" val="1367980825"/>
              </p:ext>
            </p:extLst>
          </p:nvPr>
        </p:nvGraphicFramePr>
        <p:xfrm>
          <a:off x="287135" y="6270538"/>
          <a:ext cx="11023122" cy="536747"/>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20</a:t>
                      </a:fld>
                      <a:r>
                        <a:rPr lang="en-US" sz="1050" b="0">
                          <a:solidFill>
                            <a:schemeClr val="bg1"/>
                          </a:solidFill>
                        </a:rPr>
                        <a:t>  </a:t>
                      </a:r>
                      <a:r>
                        <a:rPr lang="en-US" sz="1050" b="0" i="0" kern="1200">
                          <a:solidFill>
                            <a:schemeClr val="bg2"/>
                          </a:solidFill>
                          <a:effectLst/>
                          <a:latin typeface="+mn-lt"/>
                          <a:ea typeface="+mn-ea"/>
                          <a:cs typeface="+mn-cs"/>
                        </a:rPr>
                        <a:t>| </a:t>
                      </a:r>
                      <a:r>
                        <a:rPr lang="en-US" sz="1050" b="0" i="0" kern="1200">
                          <a:solidFill>
                            <a:schemeClr val="bg1"/>
                          </a:solidFill>
                          <a:effectLst/>
                          <a:latin typeface="+mn-lt"/>
                          <a:ea typeface="+mn-ea"/>
                          <a:cs typeface="+mn-cs"/>
                        </a:rPr>
                        <a:t> </a:t>
                      </a:r>
                      <a:r>
                        <a:rPr lang="en-US" sz="1050">
                          <a:solidFill>
                            <a:schemeClr val="bg1"/>
                          </a:solidFill>
                        </a:rPr>
                        <a:t>Community Rapid Assessment on COVID: 3 Countries in ESAR</a:t>
                      </a:r>
                      <a:endParaRPr lang="en-US" sz="1050" b="0" i="0" u="none" strike="noStrike" noProof="0">
                        <a:latin typeface="Arial"/>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4" name="Slide Number Placeholder 3">
            <a:extLst>
              <a:ext uri="{FF2B5EF4-FFF2-40B4-BE49-F238E27FC236}">
                <a16:creationId xmlns:a16="http://schemas.microsoft.com/office/drawing/2014/main" id="{47DD0C41-9F9A-4870-B3F7-512906AB3657}"/>
              </a:ext>
            </a:extLst>
          </p:cNvPr>
          <p:cNvSpPr>
            <a:spLocks noGrp="1"/>
          </p:cNvSpPr>
          <p:nvPr>
            <p:ph type="sldNum" sz="quarter" idx="12"/>
          </p:nvPr>
        </p:nvSpPr>
        <p:spPr/>
        <p:txBody>
          <a:bodyPr/>
          <a:lstStyle/>
          <a:p>
            <a:fld id="{969B71CF-2512-DC4F-80BD-DF39A63C0657}" type="slidenum">
              <a:rPr lang="en-US" smtClean="0"/>
              <a:t>20</a:t>
            </a:fld>
            <a:endParaRPr lang="en-US"/>
          </a:p>
        </p:txBody>
      </p:sp>
    </p:spTree>
    <p:extLst>
      <p:ext uri="{BB962C8B-B14F-4D97-AF65-F5344CB8AC3E}">
        <p14:creationId xmlns:p14="http://schemas.microsoft.com/office/powerpoint/2010/main" val="75318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578162-DA86-4F92-871B-EC203007E3F2}"/>
              </a:ext>
            </a:extLst>
          </p:cNvPr>
          <p:cNvSpPr>
            <a:spLocks noGrp="1"/>
          </p:cNvSpPr>
          <p:nvPr>
            <p:ph type="sldNum" sz="quarter" idx="12"/>
          </p:nvPr>
        </p:nvSpPr>
        <p:spPr/>
        <p:txBody>
          <a:bodyPr/>
          <a:lstStyle/>
          <a:p>
            <a:fld id="{13693880-679E-4B39-BB81-20A2BD16C956}" type="slidenum">
              <a:rPr lang="en-US" smtClean="0"/>
              <a:t>21</a:t>
            </a:fld>
            <a:endParaRPr lang="en-US"/>
          </a:p>
        </p:txBody>
      </p:sp>
      <p:sp>
        <p:nvSpPr>
          <p:cNvPr id="5" name="Shape 79">
            <a:extLst>
              <a:ext uri="{FF2B5EF4-FFF2-40B4-BE49-F238E27FC236}">
                <a16:creationId xmlns:a16="http://schemas.microsoft.com/office/drawing/2014/main" id="{95D07A06-B12A-4AA8-BF12-AEB64A65D23F}"/>
              </a:ext>
            </a:extLst>
          </p:cNvPr>
          <p:cNvSpPr/>
          <p:nvPr/>
        </p:nvSpPr>
        <p:spPr>
          <a:xfrm>
            <a:off x="509992" y="116774"/>
            <a:ext cx="11167410" cy="10018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MADAGASCAR</a:t>
            </a:r>
            <a:r>
              <a:rPr lang="en-US" sz="2800" b="1" spc="-10">
                <a:solidFill>
                  <a:srgbClr val="00AEEF"/>
                </a:solidFill>
                <a:latin typeface="Arial"/>
                <a:ea typeface="Arial" charset="0"/>
                <a:cs typeface="Arial"/>
                <a:sym typeface="Montserrat-Regular"/>
              </a:rPr>
              <a:t>:  Program Implications, Use and Uptake</a:t>
            </a:r>
            <a:endParaRPr lang="en-US" sz="2800" spc="-10">
              <a:ea typeface="+mn-lt"/>
              <a:cs typeface="+mn-lt"/>
            </a:endParaRPr>
          </a:p>
          <a:p>
            <a:pPr marL="0" marR="0" lvl="0" indent="0" algn="l" defTabSz="914400">
              <a:lnSpc>
                <a:spcPts val="4120"/>
              </a:lnSpc>
              <a:spcBef>
                <a:spcPts val="0"/>
              </a:spcBef>
              <a:spcAft>
                <a:spcPts val="0"/>
              </a:spcAft>
              <a:buClrTx/>
              <a:buSzTx/>
              <a:buFontTx/>
              <a:buNone/>
              <a:tabLst/>
              <a:defRPr sz="1800"/>
            </a:pP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6" name="TextBox 5">
            <a:extLst>
              <a:ext uri="{FF2B5EF4-FFF2-40B4-BE49-F238E27FC236}">
                <a16:creationId xmlns:a16="http://schemas.microsoft.com/office/drawing/2014/main" id="{FFC1D7EC-A832-4528-979A-35674A81CE44}"/>
              </a:ext>
            </a:extLst>
          </p:cNvPr>
          <p:cNvSpPr txBox="1"/>
          <p:nvPr/>
        </p:nvSpPr>
        <p:spPr>
          <a:xfrm>
            <a:off x="409699" y="855023"/>
            <a:ext cx="11154888" cy="55861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latin typeface="Arial"/>
                <a:ea typeface="+mn-lt"/>
                <a:cs typeface="+mn-lt"/>
              </a:rPr>
              <a:t>2. What are some of the lessons learned about the method and questionnaire used during this first round of data collection? </a:t>
            </a:r>
            <a:endParaRPr lang="en-US" sz="2200" dirty="0">
              <a:latin typeface="Arial"/>
              <a:cs typeface="Arial"/>
            </a:endParaRPr>
          </a:p>
          <a:p>
            <a:pPr marL="342900" indent="-342900">
              <a:spcBef>
                <a:spcPts val="600"/>
              </a:spcBef>
              <a:buClr>
                <a:srgbClr val="00B0F0"/>
              </a:buClr>
              <a:buFont typeface="Arial" panose="020B0604020202020204" pitchFamily="34" charset="0"/>
              <a:buChar char="•"/>
            </a:pPr>
            <a:r>
              <a:rPr lang="en-US" sz="2000" dirty="0">
                <a:latin typeface="Arial"/>
                <a:ea typeface="+mn-lt"/>
                <a:cs typeface="+mn-lt"/>
              </a:rPr>
              <a:t>Face-to-face approach has allowed to cover all categories of population</a:t>
            </a:r>
            <a:endParaRPr lang="en-US" sz="2000" dirty="0">
              <a:latin typeface="Arial"/>
              <a:cs typeface="Arial"/>
            </a:endParaRPr>
          </a:p>
          <a:p>
            <a:pPr marL="342900" indent="-342900">
              <a:buClr>
                <a:srgbClr val="00B0F0"/>
              </a:buClr>
              <a:buFont typeface="Arial" panose="020B0604020202020204" pitchFamily="34" charset="0"/>
              <a:buChar char="•"/>
            </a:pPr>
            <a:r>
              <a:rPr lang="en-US" sz="2000" dirty="0">
                <a:latin typeface="Arial"/>
                <a:ea typeface="+mn-lt"/>
                <a:cs typeface="+mn-lt"/>
              </a:rPr>
              <a:t>However, this method delayed the survey due to periods of confinement during data collection</a:t>
            </a:r>
            <a:endParaRPr lang="en-US" sz="2000" dirty="0">
              <a:latin typeface="Arial"/>
              <a:cs typeface="Arial"/>
            </a:endParaRPr>
          </a:p>
          <a:p>
            <a:pPr marL="342900" indent="-342900">
              <a:spcAft>
                <a:spcPts val="600"/>
              </a:spcAft>
              <a:buClr>
                <a:srgbClr val="00B0F0"/>
              </a:buClr>
              <a:buFont typeface="Arial" panose="020B0604020202020204" pitchFamily="34" charset="0"/>
              <a:buChar char="•"/>
            </a:pPr>
            <a:r>
              <a:rPr lang="en-US" sz="2000" dirty="0">
                <a:latin typeface="Arial"/>
                <a:ea typeface="+mn-lt"/>
                <a:cs typeface="+mn-lt"/>
              </a:rPr>
              <a:t>Questionnaire is easy-to-use, and its length is adequate. However, it has many open questions requiring a longer processing time with codification.</a:t>
            </a:r>
            <a:endParaRPr lang="en-US" sz="2000" dirty="0">
              <a:latin typeface="Arial"/>
              <a:cs typeface="Arial"/>
            </a:endParaRPr>
          </a:p>
          <a:p>
            <a:r>
              <a:rPr lang="en-US" sz="2200" b="1" dirty="0">
                <a:latin typeface="Arial"/>
                <a:ea typeface="+mn-lt"/>
                <a:cs typeface="+mn-lt"/>
              </a:rPr>
              <a:t>3. What are the most critical population data needs for UNICEF C4D and governments to act on at this stage in the pandemic? </a:t>
            </a:r>
            <a:endParaRPr lang="en-US" sz="2200" dirty="0">
              <a:latin typeface="Arial"/>
              <a:ea typeface="+mn-lt"/>
              <a:cs typeface="Arial"/>
            </a:endParaRPr>
          </a:p>
          <a:p>
            <a:pPr marL="342900" indent="-342900">
              <a:spcBef>
                <a:spcPts val="600"/>
              </a:spcBef>
              <a:buClr>
                <a:srgbClr val="00B0F0"/>
              </a:buClr>
              <a:buFont typeface="Arial" panose="020B0604020202020204" pitchFamily="34" charset="0"/>
              <a:buChar char="•"/>
            </a:pPr>
            <a:r>
              <a:rPr lang="en-US" sz="2000" dirty="0">
                <a:latin typeface="Arial"/>
                <a:ea typeface="+mn-lt"/>
                <a:cs typeface="+mn-lt"/>
              </a:rPr>
              <a:t>Need to better understand the behaviors of 35-59 years old group that is the most affected by COVID-19 in Madagascar</a:t>
            </a:r>
            <a:endParaRPr lang="en-US" sz="2000" dirty="0">
              <a:latin typeface="Arial"/>
              <a:cs typeface="Arial"/>
            </a:endParaRPr>
          </a:p>
          <a:p>
            <a:pPr marL="342900" indent="-342900">
              <a:spcAft>
                <a:spcPts val="600"/>
              </a:spcAft>
              <a:buClr>
                <a:srgbClr val="00B0F0"/>
              </a:buClr>
              <a:buFont typeface="Arial" panose="020B0604020202020204" pitchFamily="34" charset="0"/>
              <a:buChar char="•"/>
            </a:pPr>
            <a:r>
              <a:rPr lang="en-US" sz="2000" dirty="0">
                <a:latin typeface="Arial"/>
                <a:ea typeface="+mn-lt"/>
                <a:cs typeface="+mn-lt"/>
              </a:rPr>
              <a:t>Need to understand why men are more affected than women </a:t>
            </a:r>
            <a:endParaRPr lang="en-US" sz="2000" dirty="0">
              <a:latin typeface="Arial"/>
              <a:cs typeface="Arial"/>
            </a:endParaRPr>
          </a:p>
          <a:p>
            <a:r>
              <a:rPr lang="en-US" sz="2200" b="1" dirty="0">
                <a:latin typeface="Arial"/>
                <a:ea typeface="+mn-lt"/>
                <a:cs typeface="+mn-lt"/>
              </a:rPr>
              <a:t>4. What are the critical behaviors that will need to be observed during the pandemic?</a:t>
            </a:r>
            <a:endParaRPr lang="en-US" sz="2200" dirty="0">
              <a:latin typeface="Arial"/>
              <a:cs typeface="Arial"/>
            </a:endParaRPr>
          </a:p>
          <a:p>
            <a:pPr marL="342900" indent="-342900">
              <a:spcBef>
                <a:spcPts val="600"/>
              </a:spcBef>
              <a:buClr>
                <a:srgbClr val="00B0F0"/>
              </a:buClr>
              <a:buFont typeface="Arial" panose="020B0604020202020204" pitchFamily="34" charset="0"/>
              <a:buChar char="•"/>
            </a:pPr>
            <a:r>
              <a:rPr lang="en-US" sz="2000" dirty="0">
                <a:latin typeface="Arial"/>
                <a:ea typeface="+mn-lt"/>
                <a:cs typeface="+mn-lt"/>
              </a:rPr>
              <a:t>Use of mask</a:t>
            </a:r>
            <a:endParaRPr lang="en-US" sz="2000" dirty="0">
              <a:latin typeface="Arial"/>
              <a:cs typeface="Arial"/>
            </a:endParaRPr>
          </a:p>
          <a:p>
            <a:pPr marL="342900" indent="-342900">
              <a:buClr>
                <a:srgbClr val="00B0F0"/>
              </a:buClr>
              <a:buFont typeface="Arial" panose="020B0604020202020204" pitchFamily="34" charset="0"/>
              <a:buChar char="•"/>
            </a:pPr>
            <a:r>
              <a:rPr lang="en-US" sz="2000" dirty="0">
                <a:latin typeface="Arial"/>
                <a:ea typeface="+mn-lt"/>
                <a:cs typeface="+mn-lt"/>
              </a:rPr>
              <a:t>Social distance</a:t>
            </a:r>
            <a:endParaRPr lang="en-US" sz="2000" dirty="0">
              <a:latin typeface="Arial"/>
              <a:cs typeface="Arial"/>
            </a:endParaRPr>
          </a:p>
          <a:p>
            <a:pPr marL="342900" indent="-342900">
              <a:buClr>
                <a:srgbClr val="00B0F0"/>
              </a:buClr>
              <a:buFont typeface="Arial" panose="020B0604020202020204" pitchFamily="34" charset="0"/>
              <a:buChar char="•"/>
            </a:pPr>
            <a:r>
              <a:rPr lang="en-US" sz="2000" dirty="0">
                <a:latin typeface="Arial"/>
                <a:ea typeface="+mn-lt"/>
                <a:cs typeface="+mn-lt"/>
              </a:rPr>
              <a:t>Stigma</a:t>
            </a:r>
            <a:endParaRPr lang="en-US" sz="2000" dirty="0">
              <a:latin typeface="Arial"/>
            </a:endParaRPr>
          </a:p>
        </p:txBody>
      </p:sp>
      <p:graphicFrame>
        <p:nvGraphicFramePr>
          <p:cNvPr id="4" name="Table 3">
            <a:extLst>
              <a:ext uri="{FF2B5EF4-FFF2-40B4-BE49-F238E27FC236}">
                <a16:creationId xmlns:a16="http://schemas.microsoft.com/office/drawing/2014/main" id="{B327875C-90F0-4857-9FC8-6982E14F8951}"/>
              </a:ext>
            </a:extLst>
          </p:cNvPr>
          <p:cNvGraphicFramePr>
            <a:graphicFrameLocks noGrp="1"/>
          </p:cNvGraphicFramePr>
          <p:nvPr>
            <p:extLst>
              <p:ext uri="{D42A27DB-BD31-4B8C-83A1-F6EECF244321}">
                <p14:modId xmlns:p14="http://schemas.microsoft.com/office/powerpoint/2010/main" val="2037925654"/>
              </p:ext>
            </p:extLst>
          </p:nvPr>
        </p:nvGraphicFramePr>
        <p:xfrm>
          <a:off x="330678" y="6441168"/>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21</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a:solidFill>
                            <a:schemeClr val="tx1"/>
                          </a:solidFill>
                        </a:rPr>
                        <a:t>Community Rapid Assessment on COVID: 3 Countries in ESAR</a:t>
                      </a:r>
                      <a:endParaRPr lang="en-US" sz="1050" b="0" i="0" u="none" strike="noStrike" kern="1200" noProof="0">
                        <a:solidFill>
                          <a:schemeClr val="tx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3688963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6303A31-2A4E-4A33-9303-1BDCA93954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605302" y="284892"/>
            <a:ext cx="6311551"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defRPr sz="1800"/>
            </a:pPr>
            <a:r>
              <a:rPr lang="en-US" sz="3200" b="1" spc="-10">
                <a:solidFill>
                  <a:srgbClr val="00AEEF"/>
                </a:solidFill>
                <a:latin typeface="Arial"/>
                <a:ea typeface="Arial" charset="0"/>
                <a:cs typeface="Arial"/>
                <a:sym typeface="Montserrat-Regular"/>
              </a:rPr>
              <a:t>10. Early Lessons</a:t>
            </a:r>
            <a:r>
              <a:rPr kumimoji="0" lang="en-US" sz="3200" b="1" i="0" u="none" strike="noStrike" kern="1200" cap="none" spc="-10" normalizeH="0" baseline="0" noProof="0">
                <a:ln>
                  <a:noFill/>
                </a:ln>
                <a:solidFill>
                  <a:srgbClr val="00AEEF"/>
                </a:solidFill>
                <a:effectLst/>
                <a:uLnTx/>
                <a:uFillTx/>
                <a:latin typeface="Arial"/>
                <a:ea typeface="Arial" charset="0"/>
                <a:cs typeface="Arial"/>
                <a:sym typeface="Montserrat-Regular"/>
              </a:rPr>
              <a:t> Learned</a:t>
            </a:r>
            <a:endParaRPr lang="en-US" sz="32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8" name="TextBox 7">
            <a:extLst>
              <a:ext uri="{FF2B5EF4-FFF2-40B4-BE49-F238E27FC236}">
                <a16:creationId xmlns:a16="http://schemas.microsoft.com/office/drawing/2014/main" id="{276C22F9-F4FC-754C-8275-D35C84BAD9DE}"/>
              </a:ext>
            </a:extLst>
          </p:cNvPr>
          <p:cNvSpPr txBox="1"/>
          <p:nvPr/>
        </p:nvSpPr>
        <p:spPr>
          <a:xfrm>
            <a:off x="365760" y="1080011"/>
            <a:ext cx="6089741" cy="4989251"/>
          </a:xfrm>
          <a:prstGeom prst="rect">
            <a:avLst/>
          </a:prstGeom>
          <a:noFill/>
        </p:spPr>
        <p:txBody>
          <a:bodyPr wrap="square" lIns="0" tIns="0" rIns="0" bIns="0" rtlCol="0" anchor="t">
            <a:spAutoFit/>
          </a:bodyPr>
          <a:lstStyle/>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Identifying differences between demographic groups and their driving factors to enhance RCCE programming and fine-tune interventions</a:t>
            </a:r>
          </a:p>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Difference on protective practices can help pinpoint issues on interventions and support areas to increase usage rates, including identifying issues of availability of protective gear</a:t>
            </a:r>
          </a:p>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Identifying the trusted Community Groups and Information Channels helps strengthen community programming</a:t>
            </a:r>
          </a:p>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Triangulating and contextualizing CRA information with qualitative data, especially field observations  can give a very valuable picture of the situation</a:t>
            </a:r>
          </a:p>
        </p:txBody>
      </p:sp>
      <p:graphicFrame>
        <p:nvGraphicFramePr>
          <p:cNvPr id="11" name="Table 10">
            <a:extLst>
              <a:ext uri="{FF2B5EF4-FFF2-40B4-BE49-F238E27FC236}">
                <a16:creationId xmlns:a16="http://schemas.microsoft.com/office/drawing/2014/main" id="{DE9EC5F9-8508-4187-BAC2-36EDFFFD11C9}"/>
              </a:ext>
            </a:extLst>
          </p:cNvPr>
          <p:cNvGraphicFramePr>
            <a:graphicFrameLocks noGrp="1"/>
          </p:cNvGraphicFramePr>
          <p:nvPr>
            <p:extLst>
              <p:ext uri="{D42A27DB-BD31-4B8C-83A1-F6EECF244321}">
                <p14:modId xmlns:p14="http://schemas.microsoft.com/office/powerpoint/2010/main" val="413819235"/>
              </p:ext>
            </p:extLst>
          </p:nvPr>
        </p:nvGraphicFramePr>
        <p:xfrm>
          <a:off x="229078" y="6169126"/>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22</a:t>
                      </a:fld>
                      <a:r>
                        <a:rPr lang="en-US" sz="1050" b="0">
                          <a:solidFill>
                            <a:schemeClr val="bg1"/>
                          </a:solidFill>
                        </a:rPr>
                        <a:t>  </a:t>
                      </a:r>
                      <a:r>
                        <a:rPr lang="en-US" sz="1050" b="0" i="0" kern="1200">
                          <a:solidFill>
                            <a:schemeClr val="bg1"/>
                          </a:solidFill>
                          <a:effectLst/>
                          <a:latin typeface="+mn-lt"/>
                          <a:ea typeface="+mn-ea"/>
                          <a:cs typeface="+mn-cs"/>
                        </a:rPr>
                        <a:t>|  </a:t>
                      </a:r>
                      <a:r>
                        <a:rPr lang="en-US" sz="1050" b="0" i="0" u="none" strike="noStrike" kern="1200" noProof="0">
                          <a:solidFill>
                            <a:schemeClr val="bg1"/>
                          </a:solidFill>
                          <a:effectLst/>
                          <a:latin typeface="Arial"/>
                        </a:rPr>
                        <a:t> </a:t>
                      </a:r>
                      <a:r>
                        <a:rPr lang="en-US" sz="1050">
                          <a:solidFill>
                            <a:schemeClr val="bg1"/>
                          </a:solidFill>
                        </a:rPr>
                        <a:t>Community Rapid Assessment on COVID: 3 Countries in ESAR</a:t>
                      </a:r>
                      <a:endParaRPr lang="en-US" sz="1050" b="0" i="0" u="none" strike="noStrike" kern="1200" noProof="0">
                        <a:solidFill>
                          <a:schemeClr val="bg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bg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907280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05945-E9A5-3749-9078-9C1969636F85}"/>
              </a:ext>
            </a:extLst>
          </p:cNvPr>
          <p:cNvSpPr>
            <a:spLocks noGrp="1"/>
          </p:cNvSpPr>
          <p:nvPr>
            <p:ph idx="1"/>
          </p:nvPr>
        </p:nvSpPr>
        <p:spPr>
          <a:xfrm>
            <a:off x="361079" y="846501"/>
            <a:ext cx="11686895" cy="5347921"/>
          </a:xfrm>
        </p:spPr>
        <p:txBody>
          <a:bodyPr vert="horz" lIns="91440" tIns="45720" rIns="91440" bIns="45720" numCol="2" rtlCol="0" anchor="t">
            <a:noAutofit/>
          </a:bodyPr>
          <a:lstStyle/>
          <a:p>
            <a:pPr marL="0" indent="0">
              <a:lnSpc>
                <a:spcPct val="100000"/>
              </a:lnSpc>
              <a:spcBef>
                <a:spcPts val="600"/>
              </a:spcBef>
              <a:buClr>
                <a:srgbClr val="00AEEF"/>
              </a:buClr>
              <a:buNone/>
            </a:pPr>
            <a:endParaRPr lang="en-US" sz="2000" b="1" spc="-30" dirty="0">
              <a:solidFill>
                <a:schemeClr val="bg1"/>
              </a:solidFill>
              <a:latin typeface="Arial"/>
              <a:cs typeface="Arial"/>
            </a:endParaRPr>
          </a:p>
          <a:p>
            <a:pPr marL="0" indent="0">
              <a:lnSpc>
                <a:spcPct val="100000"/>
              </a:lnSpc>
              <a:spcBef>
                <a:spcPts val="600"/>
              </a:spcBef>
              <a:buClr>
                <a:srgbClr val="00AEEF"/>
              </a:buClr>
              <a:buNone/>
            </a:pPr>
            <a:r>
              <a:rPr lang="en-US" sz="2000" b="1" spc="-30" dirty="0">
                <a:solidFill>
                  <a:schemeClr val="bg1"/>
                </a:solidFill>
                <a:latin typeface="Arial"/>
                <a:cs typeface="Arial"/>
              </a:rPr>
              <a:t>Strengths:</a:t>
            </a:r>
            <a:endParaRPr lang="en-US" dirty="0">
              <a:solidFill>
                <a:schemeClr val="bg1"/>
              </a:solidFill>
            </a:endParaRPr>
          </a:p>
          <a:p>
            <a:pPr>
              <a:lnSpc>
                <a:spcPct val="100000"/>
              </a:lnSpc>
              <a:spcBef>
                <a:spcPts val="600"/>
              </a:spcBef>
              <a:buClr>
                <a:srgbClr val="00AEEF"/>
              </a:buClr>
            </a:pPr>
            <a:r>
              <a:rPr lang="en-US" sz="1600" spc="-30" dirty="0">
                <a:solidFill>
                  <a:schemeClr val="bg1"/>
                </a:solidFill>
                <a:latin typeface="Arial"/>
                <a:cs typeface="Arial"/>
              </a:rPr>
              <a:t>Quick adaptation of survey to country needs especially in emergencies. Phones allow for quick and flexible changes in questions.</a:t>
            </a:r>
          </a:p>
          <a:p>
            <a:pPr>
              <a:lnSpc>
                <a:spcPct val="100000"/>
              </a:lnSpc>
              <a:spcBef>
                <a:spcPts val="600"/>
              </a:spcBef>
              <a:buClr>
                <a:srgbClr val="00AEEF"/>
              </a:buClr>
            </a:pPr>
            <a:r>
              <a:rPr lang="en-US" sz="1600" spc="-30" dirty="0">
                <a:solidFill>
                  <a:schemeClr val="bg1"/>
                </a:solidFill>
                <a:latin typeface="Arial"/>
                <a:cs typeface="Arial"/>
              </a:rPr>
              <a:t>Reduced costs and time when compared to other alternatives (vs. Paper Based)</a:t>
            </a:r>
          </a:p>
          <a:p>
            <a:pPr>
              <a:lnSpc>
                <a:spcPct val="100000"/>
              </a:lnSpc>
              <a:spcBef>
                <a:spcPts val="600"/>
              </a:spcBef>
              <a:buClr>
                <a:srgbClr val="00AEEF"/>
              </a:buClr>
            </a:pPr>
            <a:r>
              <a:rPr lang="en-US" sz="1600" spc="-30" dirty="0">
                <a:solidFill>
                  <a:schemeClr val="bg1"/>
                </a:solidFill>
                <a:latin typeface="Arial"/>
                <a:cs typeface="Arial"/>
              </a:rPr>
              <a:t>Standardization facilitates analysis and design</a:t>
            </a:r>
          </a:p>
          <a:p>
            <a:pPr>
              <a:lnSpc>
                <a:spcPct val="100000"/>
              </a:lnSpc>
              <a:spcBef>
                <a:spcPts val="600"/>
              </a:spcBef>
              <a:buClr>
                <a:srgbClr val="00AEEF"/>
              </a:buClr>
            </a:pPr>
            <a:r>
              <a:rPr lang="en-US" sz="1600" spc="-30" dirty="0">
                <a:solidFill>
                  <a:schemeClr val="bg1"/>
                </a:solidFill>
                <a:latin typeface="Arial"/>
                <a:cs typeface="Arial"/>
              </a:rPr>
              <a:t>Sources data directly from individuals rather than head of households</a:t>
            </a:r>
            <a:endParaRPr lang="en-US" sz="1600" dirty="0">
              <a:solidFill>
                <a:schemeClr val="bg1"/>
              </a:solidFill>
              <a:latin typeface="Arial"/>
              <a:cs typeface="Arial"/>
            </a:endParaRPr>
          </a:p>
          <a:p>
            <a:pPr>
              <a:lnSpc>
                <a:spcPct val="100000"/>
              </a:lnSpc>
              <a:spcBef>
                <a:spcPts val="600"/>
              </a:spcBef>
              <a:buClr>
                <a:srgbClr val="00AEEF"/>
              </a:buClr>
            </a:pPr>
            <a:r>
              <a:rPr lang="en-US" sz="1600" spc="-30" dirty="0">
                <a:solidFill>
                  <a:schemeClr val="bg1"/>
                </a:solidFill>
                <a:latin typeface="Arial"/>
                <a:cs typeface="Arial"/>
              </a:rPr>
              <a:t>Richness of cross-tabular analysis with available demographic variables </a:t>
            </a:r>
            <a:r>
              <a:rPr lang="en-US" sz="1600" i="1" spc="-30" dirty="0">
                <a:solidFill>
                  <a:schemeClr val="bg1"/>
                </a:solidFill>
                <a:latin typeface="Arial"/>
                <a:cs typeface="Arial"/>
              </a:rPr>
              <a:t>(Hypothesis testing needed)</a:t>
            </a:r>
          </a:p>
          <a:p>
            <a:pPr>
              <a:lnSpc>
                <a:spcPct val="100000"/>
              </a:lnSpc>
              <a:spcBef>
                <a:spcPts val="600"/>
              </a:spcBef>
              <a:buClr>
                <a:srgbClr val="00AEEF"/>
              </a:buClr>
            </a:pPr>
            <a:r>
              <a:rPr lang="en-US" sz="1600" spc="-30" dirty="0">
                <a:solidFill>
                  <a:schemeClr val="bg1"/>
                </a:solidFill>
                <a:latin typeface="Arial"/>
                <a:cs typeface="Arial"/>
              </a:rPr>
              <a:t>Temporal element provides richer narrative of evolving situation.</a:t>
            </a:r>
          </a:p>
          <a:p>
            <a:pPr>
              <a:lnSpc>
                <a:spcPct val="100000"/>
              </a:lnSpc>
              <a:spcBef>
                <a:spcPts val="600"/>
              </a:spcBef>
              <a:buClr>
                <a:srgbClr val="00AEEF"/>
              </a:buClr>
            </a:pPr>
            <a:r>
              <a:rPr lang="en-US" sz="1600" spc="-30" dirty="0">
                <a:solidFill>
                  <a:schemeClr val="bg1"/>
                </a:solidFill>
                <a:latin typeface="Arial"/>
                <a:cs typeface="Arial"/>
              </a:rPr>
              <a:t>BDM strong adaptability across sectors</a:t>
            </a:r>
          </a:p>
          <a:p>
            <a:pPr>
              <a:lnSpc>
                <a:spcPct val="100000"/>
              </a:lnSpc>
              <a:spcBef>
                <a:spcPts val="600"/>
              </a:spcBef>
              <a:buClr>
                <a:srgbClr val="00AEEF"/>
              </a:buClr>
            </a:pPr>
            <a:r>
              <a:rPr lang="en-US" sz="1600" spc="-30" dirty="0">
                <a:solidFill>
                  <a:schemeClr val="bg1"/>
                </a:solidFill>
                <a:latin typeface="Arial"/>
                <a:cs typeface="Arial"/>
              </a:rPr>
              <a:t>Short surveys in time series allows for quicker results iteration of interventions or strategies.</a:t>
            </a:r>
          </a:p>
          <a:p>
            <a:pPr>
              <a:lnSpc>
                <a:spcPct val="100000"/>
              </a:lnSpc>
              <a:spcBef>
                <a:spcPts val="600"/>
              </a:spcBef>
              <a:buClr>
                <a:srgbClr val="00AEEF"/>
              </a:buClr>
            </a:pPr>
            <a:endParaRPr lang="en-US" sz="1600" b="1" spc="-30">
              <a:solidFill>
                <a:schemeClr val="bg1"/>
              </a:solidFill>
              <a:latin typeface="Arial"/>
              <a:cs typeface="Arial"/>
            </a:endParaRPr>
          </a:p>
          <a:p>
            <a:pPr>
              <a:lnSpc>
                <a:spcPct val="100000"/>
              </a:lnSpc>
              <a:spcBef>
                <a:spcPts val="600"/>
              </a:spcBef>
              <a:buClr>
                <a:srgbClr val="00AEEF"/>
              </a:buClr>
            </a:pPr>
            <a:endParaRPr lang="en-US" sz="1600" b="1" spc="-30">
              <a:solidFill>
                <a:schemeClr val="bg1"/>
              </a:solidFill>
              <a:latin typeface="Arial"/>
              <a:cs typeface="Arial"/>
            </a:endParaRPr>
          </a:p>
          <a:p>
            <a:pPr marL="0" indent="0">
              <a:lnSpc>
                <a:spcPct val="100000"/>
              </a:lnSpc>
              <a:spcBef>
                <a:spcPts val="600"/>
              </a:spcBef>
              <a:buClr>
                <a:srgbClr val="00AEEF"/>
              </a:buClr>
              <a:buNone/>
            </a:pPr>
            <a:r>
              <a:rPr lang="en-US" sz="2000" b="1" spc="-30" dirty="0">
                <a:solidFill>
                  <a:schemeClr val="bg1"/>
                </a:solidFill>
                <a:latin typeface="Arial"/>
                <a:cs typeface="Arial"/>
              </a:rPr>
              <a:t>Limitations:</a:t>
            </a:r>
          </a:p>
          <a:p>
            <a:pPr>
              <a:lnSpc>
                <a:spcPct val="100000"/>
              </a:lnSpc>
              <a:spcBef>
                <a:spcPts val="600"/>
              </a:spcBef>
              <a:buClr>
                <a:srgbClr val="00AEEF"/>
              </a:buClr>
            </a:pPr>
            <a:r>
              <a:rPr lang="en-US" sz="1600" dirty="0">
                <a:solidFill>
                  <a:schemeClr val="bg1"/>
                </a:solidFill>
              </a:rPr>
              <a:t>Survey length using phones limits extent of investigation.</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Variable airtime costs and phone penetration rates may skew representativeness of population.</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Limited aggregation and comparability at regional level due to heterogeneity of surveys </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Absence of comparable studies </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cs typeface="Arial"/>
              </a:rPr>
              <a:t>Generalized difficulty to integrate different surveys to contrast results</a:t>
            </a:r>
          </a:p>
          <a:p>
            <a:pPr>
              <a:lnSpc>
                <a:spcPct val="100000"/>
              </a:lnSpc>
              <a:spcBef>
                <a:spcPts val="600"/>
              </a:spcBef>
              <a:buClr>
                <a:srgbClr val="00AEEF"/>
              </a:buClr>
            </a:pPr>
            <a:r>
              <a:rPr lang="en-US" sz="1600" dirty="0">
                <a:solidFill>
                  <a:schemeClr val="bg1"/>
                </a:solidFill>
                <a:cs typeface="Arial"/>
              </a:rPr>
              <a:t>Observational effect on self-reporting questions on ‘practices’ (Desirability Bias)</a:t>
            </a:r>
          </a:p>
          <a:p>
            <a:pPr>
              <a:lnSpc>
                <a:spcPct val="100000"/>
              </a:lnSpc>
              <a:spcBef>
                <a:spcPts val="600"/>
              </a:spcBef>
              <a:buClr>
                <a:srgbClr val="00AEEF"/>
              </a:buClr>
            </a:pPr>
            <a:r>
              <a:rPr lang="en-US" sz="1600" dirty="0">
                <a:solidFill>
                  <a:schemeClr val="bg1"/>
                </a:solidFill>
                <a:cs typeface="Arial"/>
              </a:rPr>
              <a:t>Demand for adequate analytical capacity across the organization if such high frequency systems are in place.</a:t>
            </a:r>
          </a:p>
        </p:txBody>
      </p:sp>
      <p:sp>
        <p:nvSpPr>
          <p:cNvPr id="2" name="Shape 79">
            <a:extLst>
              <a:ext uri="{FF2B5EF4-FFF2-40B4-BE49-F238E27FC236}">
                <a16:creationId xmlns:a16="http://schemas.microsoft.com/office/drawing/2014/main" id="{4010FC24-3DEC-4C4C-8DC1-520A13F7DC1A}"/>
              </a:ext>
            </a:extLst>
          </p:cNvPr>
          <p:cNvSpPr/>
          <p:nvPr/>
        </p:nvSpPr>
        <p:spPr>
          <a:xfrm>
            <a:off x="462854" y="298453"/>
            <a:ext cx="7333556"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defRPr sz="1800"/>
            </a:pPr>
            <a:r>
              <a:rPr lang="en-US" sz="3200" b="1" spc="-10">
                <a:solidFill>
                  <a:srgbClr val="00AEEF"/>
                </a:solidFill>
                <a:latin typeface="Arial"/>
                <a:ea typeface="Arial" charset="0"/>
                <a:cs typeface="Arial"/>
                <a:sym typeface="Montserrat-Regular"/>
              </a:rPr>
              <a:t>11</a:t>
            </a:r>
            <a:r>
              <a:rPr kumimoji="0" lang="en-US" sz="3200" b="1" i="0" u="none" strike="noStrike" kern="1200" cap="none" spc="-10" normalizeH="0" baseline="0" noProof="0">
                <a:ln>
                  <a:noFill/>
                </a:ln>
                <a:solidFill>
                  <a:srgbClr val="00AEEF"/>
                </a:solidFill>
                <a:effectLst/>
                <a:uLnTx/>
                <a:uFillTx/>
                <a:latin typeface="Arial"/>
                <a:ea typeface="Arial" charset="0"/>
                <a:cs typeface="Arial"/>
                <a:sym typeface="Montserrat-Regular"/>
              </a:rPr>
              <a:t>.</a:t>
            </a:r>
            <a:r>
              <a:rPr lang="en-US" sz="3200" b="1" spc="-10">
                <a:solidFill>
                  <a:srgbClr val="00AEEF"/>
                </a:solidFill>
                <a:latin typeface="Arial"/>
                <a:ea typeface="Arial" charset="0"/>
                <a:cs typeface="Arial"/>
                <a:sym typeface="Montserrat-Regular"/>
              </a:rPr>
              <a:t> Strengths and Limitations</a:t>
            </a:r>
            <a:endParaRPr lang="en-US" sz="3200" b="1" i="0" u="none" strike="noStrike" kern="1200" cap="none" spc="-10" normalizeH="0" baseline="0" noProof="0">
              <a:ln>
                <a:noFill/>
              </a:ln>
              <a:solidFill>
                <a:srgbClr val="00AEEF"/>
              </a:solidFill>
              <a:effectLst/>
              <a:uLnTx/>
              <a:uFillTx/>
              <a:latin typeface="Arial"/>
              <a:ea typeface="Arial" charset="0"/>
              <a:cs typeface="Arial" charset="0"/>
            </a:endParaRPr>
          </a:p>
        </p:txBody>
      </p:sp>
      <p:sp>
        <p:nvSpPr>
          <p:cNvPr id="4" name="Footer Placeholder 3">
            <a:extLst>
              <a:ext uri="{FF2B5EF4-FFF2-40B4-BE49-F238E27FC236}">
                <a16:creationId xmlns:a16="http://schemas.microsoft.com/office/drawing/2014/main" id="{839CEC13-597D-4E45-8DFE-C22A763CFA02}"/>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427927EF-5EE0-4D4B-8C8C-3A1697C0AE02}"/>
              </a:ext>
            </a:extLst>
          </p:cNvPr>
          <p:cNvSpPr>
            <a:spLocks noGrp="1"/>
          </p:cNvSpPr>
          <p:nvPr>
            <p:ph type="sldNum" sz="quarter" idx="12"/>
          </p:nvPr>
        </p:nvSpPr>
        <p:spPr/>
        <p:txBody>
          <a:bodyPr/>
          <a:lstStyle/>
          <a:p>
            <a:fld id="{969B71CF-2512-DC4F-80BD-DF39A63C0657}" type="slidenum">
              <a:rPr lang="en-US" smtClean="0"/>
              <a:t>23</a:t>
            </a:fld>
            <a:endParaRPr lang="en-US"/>
          </a:p>
        </p:txBody>
      </p:sp>
      <p:graphicFrame>
        <p:nvGraphicFramePr>
          <p:cNvPr id="6" name="Table 5">
            <a:extLst>
              <a:ext uri="{FF2B5EF4-FFF2-40B4-BE49-F238E27FC236}">
                <a16:creationId xmlns:a16="http://schemas.microsoft.com/office/drawing/2014/main" id="{6DBBDA4C-21E7-418B-9FB7-815D167DC4DB}"/>
              </a:ext>
            </a:extLst>
          </p:cNvPr>
          <p:cNvGraphicFramePr>
            <a:graphicFrameLocks noGrp="1"/>
          </p:cNvGraphicFramePr>
          <p:nvPr>
            <p:extLst>
              <p:ext uri="{D42A27DB-BD31-4B8C-83A1-F6EECF244321}">
                <p14:modId xmlns:p14="http://schemas.microsoft.com/office/powerpoint/2010/main" val="2543985363"/>
              </p:ext>
            </p:extLst>
          </p:nvPr>
        </p:nvGraphicFramePr>
        <p:xfrm>
          <a:off x="361079" y="6194422"/>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23</a:t>
                      </a:fld>
                      <a:r>
                        <a:rPr lang="en-US" sz="1050" b="0">
                          <a:solidFill>
                            <a:schemeClr val="bg1"/>
                          </a:solidFill>
                        </a:rPr>
                        <a:t>  </a:t>
                      </a:r>
                      <a:r>
                        <a:rPr lang="en-US" sz="1050" b="0" i="0" kern="1200">
                          <a:solidFill>
                            <a:schemeClr val="bg1"/>
                          </a:solidFill>
                          <a:effectLst/>
                          <a:latin typeface="+mn-lt"/>
                          <a:ea typeface="+mn-ea"/>
                          <a:cs typeface="+mn-cs"/>
                        </a:rPr>
                        <a:t>|  </a:t>
                      </a:r>
                      <a:r>
                        <a:rPr lang="en-US" sz="1050" b="0" i="0" u="none" strike="noStrike" kern="1200" noProof="0">
                          <a:solidFill>
                            <a:schemeClr val="bg1"/>
                          </a:solidFill>
                          <a:effectLst/>
                          <a:latin typeface="Arial"/>
                        </a:rPr>
                        <a:t> </a:t>
                      </a:r>
                      <a:r>
                        <a:rPr lang="en-US" sz="1050">
                          <a:solidFill>
                            <a:schemeClr val="bg1"/>
                          </a:solidFill>
                        </a:rPr>
                        <a:t>Community Rapid Assessment on COVID: 3 Countries in ESAR</a:t>
                      </a:r>
                      <a:endParaRPr lang="en-US" sz="1050" b="0" i="0" u="none" strike="noStrike" kern="1200" noProof="0">
                        <a:solidFill>
                          <a:schemeClr val="bg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bg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1359134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5284EF-F085-B642-BFEC-6558221F7F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a:solidFill>
            <a:schemeClr val="accent1"/>
          </a:solidFill>
        </p:spPr>
      </p:pic>
      <p:sp>
        <p:nvSpPr>
          <p:cNvPr id="13" name="Title 4">
            <a:extLst>
              <a:ext uri="{FF2B5EF4-FFF2-40B4-BE49-F238E27FC236}">
                <a16:creationId xmlns:a16="http://schemas.microsoft.com/office/drawing/2014/main" id="{5C69FFDA-9F16-454C-97AB-72A64F656DD0}"/>
              </a:ext>
            </a:extLst>
          </p:cNvPr>
          <p:cNvSpPr txBox="1">
            <a:spLocks/>
          </p:cNvSpPr>
          <p:nvPr/>
        </p:nvSpPr>
        <p:spPr>
          <a:xfrm>
            <a:off x="0" y="1233631"/>
            <a:ext cx="12192000" cy="5122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5400" b="1" dirty="0">
              <a:solidFill>
                <a:schemeClr val="bg1"/>
              </a:solidFill>
            </a:endParaRPr>
          </a:p>
          <a:p>
            <a:pPr>
              <a:lnSpc>
                <a:spcPct val="100000"/>
              </a:lnSpc>
            </a:pPr>
            <a:endParaRPr lang="en-US" sz="4000" b="1" dirty="0">
              <a:solidFill>
                <a:schemeClr val="bg1"/>
              </a:solidFill>
            </a:endParaRPr>
          </a:p>
          <a:p>
            <a:pPr>
              <a:lnSpc>
                <a:spcPct val="100000"/>
              </a:lnSpc>
            </a:pPr>
            <a:r>
              <a:rPr lang="en-US" sz="5400" b="1" dirty="0">
                <a:solidFill>
                  <a:schemeClr val="bg1"/>
                </a:solidFill>
              </a:rPr>
              <a:t> </a:t>
            </a:r>
            <a:r>
              <a:rPr lang="en-US" sz="5400" b="1" dirty="0"/>
              <a:t>Thank you.</a:t>
            </a:r>
            <a:r>
              <a:rPr lang="en-US" sz="5400" b="1" dirty="0">
                <a:solidFill>
                  <a:schemeClr val="bg1"/>
                </a:solidFill>
              </a:rPr>
              <a:t>  </a:t>
            </a:r>
            <a:endParaRPr lang="en-US" sz="5400" b="1" dirty="0">
              <a:solidFill>
                <a:schemeClr val="bg1"/>
              </a:solidFill>
              <a:cs typeface="Calibri Light"/>
            </a:endParaRPr>
          </a:p>
          <a:p>
            <a:pPr>
              <a:lnSpc>
                <a:spcPct val="100000"/>
              </a:lnSpc>
            </a:pPr>
            <a:endParaRPr lang="en-US" sz="4000" b="1" dirty="0"/>
          </a:p>
          <a:p>
            <a:pPr>
              <a:lnSpc>
                <a:spcPct val="100000"/>
              </a:lnSpc>
            </a:pPr>
            <a:endParaRPr lang="en-US" sz="4000" b="1" dirty="0"/>
          </a:p>
          <a:p>
            <a:pPr>
              <a:lnSpc>
                <a:spcPct val="100000"/>
              </a:lnSpc>
            </a:pPr>
            <a:endParaRPr lang="en-US" sz="1800" b="1" dirty="0"/>
          </a:p>
          <a:p>
            <a:pPr>
              <a:lnSpc>
                <a:spcPct val="100000"/>
              </a:lnSpc>
            </a:pPr>
            <a:r>
              <a:rPr lang="en-US" sz="4000" b="1" dirty="0"/>
              <a:t> </a:t>
            </a:r>
            <a:endParaRPr lang="en-US" sz="5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800" dirty="0"/>
          </a:p>
          <a:p>
            <a:pPr>
              <a:lnSpc>
                <a:spcPct val="100000"/>
              </a:lnSpc>
            </a:pPr>
            <a:endParaRPr lang="en-US" sz="1800" dirty="0"/>
          </a:p>
        </p:txBody>
      </p:sp>
      <p:sp>
        <p:nvSpPr>
          <p:cNvPr id="7" name="TextBox 6">
            <a:extLst>
              <a:ext uri="{FF2B5EF4-FFF2-40B4-BE49-F238E27FC236}">
                <a16:creationId xmlns:a16="http://schemas.microsoft.com/office/drawing/2014/main" id="{11DAB3BB-4283-6B42-A2DD-9528D262783E}"/>
              </a:ext>
            </a:extLst>
          </p:cNvPr>
          <p:cNvSpPr txBox="1"/>
          <p:nvPr/>
        </p:nvSpPr>
        <p:spPr>
          <a:xfrm rot="16200000">
            <a:off x="-971550" y="4628035"/>
            <a:ext cx="2324101" cy="230832"/>
          </a:xfrm>
          <a:prstGeom prst="rect">
            <a:avLst/>
          </a:prstGeom>
          <a:noFill/>
        </p:spPr>
        <p:txBody>
          <a:bodyPr wrap="square" rtlCol="0">
            <a:spAutoFit/>
          </a:bodyPr>
          <a:lstStyle/>
          <a:p>
            <a:r>
              <a:rPr lang="en-US" sz="900">
                <a:solidFill>
                  <a:schemeClr val="tx1">
                    <a:alpha val="40000"/>
                  </a:schemeClr>
                </a:solidFill>
              </a:rPr>
              <a:t>© UNICEF/UN0216133</a:t>
            </a:r>
          </a:p>
        </p:txBody>
      </p:sp>
      <p:pic>
        <p:nvPicPr>
          <p:cNvPr id="10" name="Picture 9">
            <a:extLst>
              <a:ext uri="{FF2B5EF4-FFF2-40B4-BE49-F238E27FC236}">
                <a16:creationId xmlns:a16="http://schemas.microsoft.com/office/drawing/2014/main" id="{4C2645F3-2CBE-0E4F-84D0-7B8A2A2854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3578" y="293"/>
            <a:ext cx="1645920" cy="1645920"/>
          </a:xfrm>
          <a:prstGeom prst="rect">
            <a:avLst/>
          </a:prstGeom>
        </p:spPr>
      </p:pic>
      <p:sp>
        <p:nvSpPr>
          <p:cNvPr id="2" name="Footer Placeholder 1">
            <a:extLst>
              <a:ext uri="{FF2B5EF4-FFF2-40B4-BE49-F238E27FC236}">
                <a16:creationId xmlns:a16="http://schemas.microsoft.com/office/drawing/2014/main" id="{3AC55C59-5575-49A9-841B-0C89F891A129}"/>
              </a:ext>
            </a:extLst>
          </p:cNvPr>
          <p:cNvSpPr>
            <a:spLocks noGrp="1"/>
          </p:cNvSpPr>
          <p:nvPr>
            <p:ph type="ftr" sz="quarter" idx="11"/>
          </p:nvPr>
        </p:nvSpPr>
        <p:spPr>
          <a:xfrm>
            <a:off x="482448" y="6356349"/>
            <a:ext cx="4114800" cy="365125"/>
          </a:xfrm>
        </p:spPr>
        <p:txBody>
          <a:bodyPr/>
          <a:lstStyle/>
          <a:p>
            <a:r>
              <a:rPr lang="en-US">
                <a:solidFill>
                  <a:schemeClr val="tx1"/>
                </a:solidFill>
              </a:rPr>
              <a:t>Community Rapid Assessment on COVID: 3 Countries in ESAR</a:t>
            </a:r>
          </a:p>
        </p:txBody>
      </p:sp>
      <p:sp>
        <p:nvSpPr>
          <p:cNvPr id="3" name="Slide Number Placeholder 2">
            <a:extLst>
              <a:ext uri="{FF2B5EF4-FFF2-40B4-BE49-F238E27FC236}">
                <a16:creationId xmlns:a16="http://schemas.microsoft.com/office/drawing/2014/main" id="{61F5A778-C5D7-4046-AAEB-DAD77E9AE3B9}"/>
              </a:ext>
            </a:extLst>
          </p:cNvPr>
          <p:cNvSpPr>
            <a:spLocks noGrp="1"/>
          </p:cNvSpPr>
          <p:nvPr>
            <p:ph type="sldNum" sz="quarter" idx="12"/>
          </p:nvPr>
        </p:nvSpPr>
        <p:spPr/>
        <p:txBody>
          <a:bodyPr/>
          <a:lstStyle/>
          <a:p>
            <a:fld id="{13693880-679E-4B39-BB81-20A2BD16C956}" type="slidenum">
              <a:rPr lang="en-US" smtClean="0"/>
              <a:t>24</a:t>
            </a:fld>
            <a:endParaRPr lang="en-US"/>
          </a:p>
        </p:txBody>
      </p:sp>
    </p:spTree>
    <p:extLst>
      <p:ext uri="{BB962C8B-B14F-4D97-AF65-F5344CB8AC3E}">
        <p14:creationId xmlns:p14="http://schemas.microsoft.com/office/powerpoint/2010/main" val="401344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C1D835-8C2B-498F-843B-1966F8FF73AB}"/>
              </a:ext>
            </a:extLst>
          </p:cNvPr>
          <p:cNvSpPr txBox="1"/>
          <p:nvPr/>
        </p:nvSpPr>
        <p:spPr>
          <a:xfrm>
            <a:off x="60960" y="182880"/>
            <a:ext cx="11917680" cy="64324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340"/>
              </a:lnSpc>
              <a:spcBef>
                <a:spcPts val="1200"/>
              </a:spcBef>
            </a:pPr>
            <a:r>
              <a:rPr lang="en-US" sz="1600" b="1">
                <a:solidFill>
                  <a:srgbClr val="00B0F0"/>
                </a:solidFill>
                <a:latin typeface="Arial" panose="020B0604020202020204" pitchFamily="34" charset="0"/>
                <a:ea typeface="+mn-lt"/>
                <a:cs typeface="Arial" panose="020B0604020202020204" pitchFamily="34" charset="0"/>
              </a:rPr>
              <a:t>References</a:t>
            </a:r>
            <a:endParaRPr lang="en-US" sz="1600">
              <a:solidFill>
                <a:srgbClr val="00B0F0"/>
              </a:solidFill>
              <a:latin typeface="Arial" panose="020B0604020202020204" pitchFamily="34" charset="0"/>
              <a:ea typeface="+mn-lt"/>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latin typeface="Arial"/>
                <a:cs typeface="Arial"/>
                <a:hlinkClick r:id="rId2"/>
              </a:rPr>
              <a:t>Petit, V. (2019). The Behavioural Drivers Model: A Conceptual Framework for Social and Behaviour Change Programming. UNICEF.</a:t>
            </a:r>
          </a:p>
          <a:p>
            <a:pPr marL="171450" indent="-171450">
              <a:lnSpc>
                <a:spcPct val="125000"/>
              </a:lnSpc>
              <a:spcBef>
                <a:spcPts val="1200"/>
              </a:spcBef>
              <a:buClr>
                <a:srgbClr val="00B0F0"/>
              </a:buClr>
              <a:buFont typeface="Arial,Sans-Serif"/>
              <a:buChar char="•"/>
            </a:pPr>
            <a:r>
              <a:rPr lang="en-US" sz="1600">
                <a:latin typeface="Arial"/>
                <a:cs typeface="Arial"/>
              </a:rPr>
              <a:t>Croke, Kevin, et al. “Collecting High Frequency Panel Data in Africa Using Mobile Phone Interviews.” </a:t>
            </a:r>
            <a:r>
              <a:rPr lang="en-US" sz="1600" i="1">
                <a:latin typeface="Arial"/>
                <a:cs typeface="Arial"/>
              </a:rPr>
              <a:t>Policy Research Working Papers</a:t>
            </a:r>
            <a:r>
              <a:rPr lang="en-US" sz="1600">
                <a:latin typeface="Arial"/>
                <a:cs typeface="Arial"/>
              </a:rPr>
              <a:t>, 2012, doi:10.1596/1813-9450-6097</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Deborah Toppenberg-Pejcic, Jane Noyes, Tomas Allen, </a:t>
            </a:r>
            <a:r>
              <a:rPr lang="en-US" sz="1600" err="1">
                <a:latin typeface="Arial"/>
                <a:cs typeface="Arial"/>
              </a:rPr>
              <a:t>Nyka</a:t>
            </a:r>
            <a:r>
              <a:rPr lang="en-US" sz="1600">
                <a:latin typeface="Arial"/>
                <a:cs typeface="Arial"/>
              </a:rPr>
              <a:t> Alexander, Marsha Vanderford &amp; Gaya </a:t>
            </a:r>
            <a:r>
              <a:rPr lang="en-US" sz="1600" err="1">
                <a:latin typeface="Arial"/>
                <a:cs typeface="Arial"/>
              </a:rPr>
              <a:t>Gamhewage</a:t>
            </a:r>
            <a:r>
              <a:rPr lang="en-US" sz="1600">
                <a:latin typeface="Arial"/>
                <a:cs typeface="Arial"/>
              </a:rPr>
              <a:t> (2019) Emergency Risk Communication: Lessons Learned from a Rapid Review of Recent Gray Literature on Ebola, Zika, and Yellow Fever, Health Communication, 34:4, 437-455, DOI: 10.1080/10410236.2017.1405488 </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Durbin, Will, et al. “Chapter 3:Using Mobile Phones for High-Frequency Data Collection.” </a:t>
            </a:r>
            <a:r>
              <a:rPr lang="en-US" sz="1600" i="1">
                <a:latin typeface="Arial"/>
                <a:cs typeface="Arial"/>
              </a:rPr>
              <a:t>Mobile Research Methods: Opportunities and Challenges of Mobile Research Methodologies</a:t>
            </a:r>
            <a:r>
              <a:rPr lang="en-US" sz="1600">
                <a:latin typeface="Arial"/>
                <a:cs typeface="Arial"/>
              </a:rPr>
              <a:t>, by Daniele </a:t>
            </a:r>
            <a:r>
              <a:rPr lang="en-US" sz="1600" err="1">
                <a:latin typeface="Arial"/>
                <a:cs typeface="Arial"/>
              </a:rPr>
              <a:t>Toninelli</a:t>
            </a:r>
            <a:r>
              <a:rPr lang="en-US" sz="1600">
                <a:latin typeface="Arial"/>
                <a:cs typeface="Arial"/>
              </a:rPr>
              <a:t> et al., Ubiquity Press, 2015</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Gamma, Anna E., et al. “The Impact of Various Promotional Activities on Ebola Prevention Behaviors and Psychosocial Factors Predicting Ebola Prevention Behaviors in the Gambia Evaluation of Ebola Prevention Promotions.” </a:t>
            </a:r>
            <a:r>
              <a:rPr lang="en-US" sz="1600" i="1">
                <a:latin typeface="Arial"/>
                <a:cs typeface="Arial"/>
              </a:rPr>
              <a:t>International Journal of Environmental Research and Public Health</a:t>
            </a:r>
            <a:r>
              <a:rPr lang="en-US" sz="1600">
                <a:latin typeface="Arial"/>
                <a:cs typeface="Arial"/>
              </a:rPr>
              <a:t>, vol. 16, no. 11, 2019, p. 2020., doi:10.3390/ijerph16112020</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Giroux, Stacey A., et al. “A High-Frequency Mobile Phone Data Collection Approach for Research in Social-Environmental Systems: Applications in Climate Variability and Food Security in Sub-Saharan Africa.” </a:t>
            </a:r>
            <a:r>
              <a:rPr lang="en-US" sz="1600" i="1">
                <a:latin typeface="Arial"/>
                <a:cs typeface="Arial"/>
              </a:rPr>
              <a:t>Environmental Modelling &amp; Software</a:t>
            </a:r>
            <a:r>
              <a:rPr lang="en-US" sz="1600">
                <a:latin typeface="Arial"/>
                <a:cs typeface="Arial"/>
              </a:rPr>
              <a:t>, vol. 119, 2019, pp. 57–69., doi:10.1016/j.envsoft.2019.05.011 </a:t>
            </a:r>
            <a:endParaRPr lang="en-US" sz="1600">
              <a:latin typeface="Arial"/>
              <a:ea typeface="+mn-lt"/>
              <a:cs typeface="Arial"/>
            </a:endParaRPr>
          </a:p>
          <a:p>
            <a:pPr marL="171450" indent="-171450">
              <a:lnSpc>
                <a:spcPts val="3340"/>
              </a:lnSpc>
              <a:spcBef>
                <a:spcPts val="130"/>
              </a:spcBef>
              <a:buFont typeface="Arial,Sans-Serif"/>
              <a:buChar char="•"/>
            </a:pPr>
            <a:endParaRPr lang="en-US" sz="1600">
              <a:latin typeface="Arial" panose="020B0604020202020204" pitchFamily="34" charset="0"/>
              <a:ea typeface="+mn-lt"/>
              <a:cs typeface="Arial" panose="020B0604020202020204" pitchFamily="34" charset="0"/>
            </a:endParaRPr>
          </a:p>
        </p:txBody>
      </p:sp>
      <p:graphicFrame>
        <p:nvGraphicFramePr>
          <p:cNvPr id="6" name="Table 5">
            <a:extLst>
              <a:ext uri="{FF2B5EF4-FFF2-40B4-BE49-F238E27FC236}">
                <a16:creationId xmlns:a16="http://schemas.microsoft.com/office/drawing/2014/main" id="{3EC1B4B0-60EA-488E-9712-3F5AC68A43BA}"/>
              </a:ext>
            </a:extLst>
          </p:cNvPr>
          <p:cNvGraphicFramePr>
            <a:graphicFrameLocks noGrp="1"/>
          </p:cNvGraphicFramePr>
          <p:nvPr>
            <p:extLst>
              <p:ext uri="{D42A27DB-BD31-4B8C-83A1-F6EECF244321}">
                <p14:modId xmlns:p14="http://schemas.microsoft.com/office/powerpoint/2010/main" val="1940384774"/>
              </p:ext>
            </p:extLst>
          </p:nvPr>
        </p:nvGraphicFramePr>
        <p:xfrm>
          <a:off x="187960" y="6138373"/>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25</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a:solidFill>
                            <a:schemeClr val="tx1"/>
                          </a:solidFill>
                        </a:rPr>
                        <a:t>Community Rapid Assessment on COVID: 3 Countries in ESAR</a:t>
                      </a:r>
                      <a:endParaRPr lang="en-US" sz="1050" b="0" i="0" u="none" strike="noStrike" kern="1200" noProof="0">
                        <a:solidFill>
                          <a:schemeClr val="tx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114507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1DDDB1-058C-4E8E-9156-8DA06779A04E}"/>
              </a:ext>
            </a:extLst>
          </p:cNvPr>
          <p:cNvSpPr txBox="1"/>
          <p:nvPr/>
        </p:nvSpPr>
        <p:spPr>
          <a:xfrm>
            <a:off x="0" y="355600"/>
            <a:ext cx="11968480"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F0"/>
                </a:solidFill>
                <a:latin typeface="Arial" panose="020B0604020202020204" pitchFamily="34" charset="0"/>
                <a:cs typeface="Arial" panose="020B0604020202020204" pitchFamily="34" charset="0"/>
              </a:rPr>
              <a:t>References (continued)</a:t>
            </a:r>
            <a:r>
              <a:rPr lang="en-US" sz="1600">
                <a:solidFill>
                  <a:srgbClr val="00B0F0"/>
                </a:solidFill>
                <a:latin typeface="Arial" panose="020B0604020202020204" pitchFamily="34" charset="0"/>
                <a:cs typeface="Arial" panose="020B0604020202020204" pitchFamily="34" charset="0"/>
              </a:rPr>
              <a:t>​</a:t>
            </a:r>
          </a:p>
          <a:p>
            <a:pPr marL="171450" indent="-171450">
              <a:lnSpc>
                <a:spcPct val="125000"/>
              </a:lnSpc>
              <a:spcBef>
                <a:spcPts val="1200"/>
              </a:spcBef>
              <a:buClr>
                <a:srgbClr val="00B0F0"/>
              </a:buClr>
              <a:buFont typeface="Arial,Sans-Serif"/>
              <a:buChar char="•"/>
            </a:pPr>
            <a:r>
              <a:rPr lang="en-US" sz="1600" err="1">
                <a:latin typeface="Arial" panose="020B0604020202020204" pitchFamily="34" charset="0"/>
                <a:cs typeface="Arial" panose="020B0604020202020204" pitchFamily="34" charset="0"/>
              </a:rPr>
              <a:t>Grantz</a:t>
            </a:r>
            <a:r>
              <a:rPr lang="en-US" sz="1600">
                <a:latin typeface="Arial" panose="020B0604020202020204" pitchFamily="34" charset="0"/>
                <a:cs typeface="Arial" panose="020B0604020202020204" pitchFamily="34" charset="0"/>
              </a:rPr>
              <a:t>, K.H., Meredith, H.R., Cummings, D.A.T. </a:t>
            </a:r>
            <a:r>
              <a:rPr lang="en-US" sz="1600" i="1">
                <a:latin typeface="Arial" panose="020B0604020202020204" pitchFamily="34" charset="0"/>
                <a:cs typeface="Arial" panose="020B0604020202020204" pitchFamily="34" charset="0"/>
              </a:rPr>
              <a:t>et al.</a:t>
            </a:r>
            <a:r>
              <a:rPr lang="en-US" sz="1600">
                <a:latin typeface="Arial" panose="020B0604020202020204" pitchFamily="34" charset="0"/>
                <a:cs typeface="Arial" panose="020B0604020202020204" pitchFamily="34" charset="0"/>
              </a:rPr>
              <a:t> The use of mobile phone data to inform analysis of COVID-19 pandemic epidemiology. </a:t>
            </a:r>
            <a:r>
              <a:rPr lang="en-US" sz="1600" i="1">
                <a:latin typeface="Arial" panose="020B0604020202020204" pitchFamily="34" charset="0"/>
                <a:cs typeface="Arial" panose="020B0604020202020204" pitchFamily="34" charset="0"/>
              </a:rPr>
              <a:t>Nat </a:t>
            </a:r>
            <a:r>
              <a:rPr lang="en-US" sz="1600" i="1" err="1">
                <a:latin typeface="Arial" panose="020B0604020202020204" pitchFamily="34" charset="0"/>
                <a:cs typeface="Arial" panose="020B0604020202020204" pitchFamily="34" charset="0"/>
              </a:rPr>
              <a:t>Commun</a:t>
            </a:r>
            <a:r>
              <a:rPr lang="en-US" sz="1600">
                <a:latin typeface="Arial" panose="020B0604020202020204" pitchFamily="34" charset="0"/>
                <a:cs typeface="Arial" panose="020B0604020202020204" pitchFamily="34" charset="0"/>
              </a:rPr>
              <a:t> </a:t>
            </a:r>
            <a:r>
              <a:rPr lang="en-US" sz="1600" b="1">
                <a:latin typeface="Arial" panose="020B0604020202020204" pitchFamily="34" charset="0"/>
                <a:cs typeface="Arial" panose="020B0604020202020204" pitchFamily="34" charset="0"/>
              </a:rPr>
              <a:t>11, </a:t>
            </a:r>
            <a:r>
              <a:rPr lang="en-US" sz="1600">
                <a:latin typeface="Arial" panose="020B0604020202020204" pitchFamily="34" charset="0"/>
                <a:cs typeface="Arial" panose="020B0604020202020204" pitchFamily="34" charset="0"/>
              </a:rPr>
              <a:t>4961 (2020). </a:t>
            </a:r>
            <a:r>
              <a:rPr lang="en-US" sz="1600">
                <a:latin typeface="Arial" panose="020B0604020202020204" pitchFamily="34" charset="0"/>
                <a:cs typeface="Arial" panose="020B0604020202020204" pitchFamily="34" charset="0"/>
                <a:hlinkClick r:id="rId2"/>
              </a:rPr>
              <a:t>https://doi.org/10.1038/s41467-020-18190-5</a:t>
            </a:r>
            <a:endParaRPr lang="en-US" sz="1600">
              <a:latin typeface="Arial" panose="020B0604020202020204" pitchFamily="34" charset="0"/>
              <a:ea typeface="+mn-lt"/>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Jacobsen, Kathryn H., et al. “Lessons from the Ebola Outbreak: Action Items for Emerging Infectious Disease Preparedness and Response.” </a:t>
            </a:r>
            <a:r>
              <a:rPr lang="en-US" sz="1600" i="1" err="1">
                <a:solidFill>
                  <a:srgbClr val="000000"/>
                </a:solidFill>
                <a:latin typeface="Arial" panose="020B0604020202020204" pitchFamily="34" charset="0"/>
                <a:cs typeface="Arial" panose="020B0604020202020204" pitchFamily="34" charset="0"/>
              </a:rPr>
              <a:t>EcoHealth</a:t>
            </a:r>
            <a:r>
              <a:rPr lang="en-US" sz="1600">
                <a:solidFill>
                  <a:srgbClr val="000000"/>
                </a:solidFill>
                <a:latin typeface="Arial" panose="020B0604020202020204" pitchFamily="34" charset="0"/>
                <a:cs typeface="Arial" panose="020B0604020202020204" pitchFamily="34" charset="0"/>
              </a:rPr>
              <a:t>, vol. 13, no. 1, 2016, pp. 200–212., doi:10.1007/s10393-016-1100-5</a:t>
            </a:r>
            <a:endParaRPr lang="en-US" sz="1600">
              <a:latin typeface="Arial" panose="020B0604020202020204" pitchFamily="34" charset="0"/>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Li, </a:t>
            </a:r>
            <a:r>
              <a:rPr lang="en-US" sz="1600" err="1">
                <a:solidFill>
                  <a:srgbClr val="000000"/>
                </a:solidFill>
                <a:latin typeface="Arial" panose="020B0604020202020204" pitchFamily="34" charset="0"/>
                <a:cs typeface="Arial" panose="020B0604020202020204" pitchFamily="34" charset="0"/>
              </a:rPr>
              <a:t>Jingtao</a:t>
            </a:r>
            <a:r>
              <a:rPr lang="en-US" sz="1600">
                <a:solidFill>
                  <a:srgbClr val="000000"/>
                </a:solidFill>
                <a:latin typeface="Arial" panose="020B0604020202020204" pitchFamily="34" charset="0"/>
                <a:cs typeface="Arial" panose="020B0604020202020204" pitchFamily="34" charset="0"/>
              </a:rPr>
              <a:t>, et al. “Behaviors of High-Frequency Subscribers in Cellular Data Networks.” </a:t>
            </a:r>
            <a:r>
              <a:rPr lang="en-US" sz="1600" i="1">
                <a:solidFill>
                  <a:srgbClr val="000000"/>
                </a:solidFill>
                <a:latin typeface="Arial" panose="020B0604020202020204" pitchFamily="34" charset="0"/>
                <a:cs typeface="Arial" panose="020B0604020202020204" pitchFamily="34" charset="0"/>
              </a:rPr>
              <a:t>Security and Communication Networks</a:t>
            </a:r>
            <a:r>
              <a:rPr lang="en-US" sz="1600">
                <a:solidFill>
                  <a:srgbClr val="000000"/>
                </a:solidFill>
                <a:latin typeface="Arial" panose="020B0604020202020204" pitchFamily="34" charset="0"/>
                <a:cs typeface="Arial" panose="020B0604020202020204" pitchFamily="34" charset="0"/>
              </a:rPr>
              <a:t>, vol. 2018, 2018, pp. 1–12., doi:10.1155/2018/2506319 ​</a:t>
            </a:r>
          </a:p>
          <a:p>
            <a:pPr marL="171450" indent="-171450">
              <a:lnSpc>
                <a:spcPct val="125000"/>
              </a:lnSpc>
              <a:spcBef>
                <a:spcPts val="1200"/>
              </a:spcBef>
              <a:buClr>
                <a:srgbClr val="00B0F0"/>
              </a:buClr>
              <a:buFont typeface="Arial,Sans-Serif"/>
              <a:buChar char="•"/>
            </a:pPr>
            <a:r>
              <a:rPr lang="en-US" sz="1600" err="1">
                <a:solidFill>
                  <a:srgbClr val="000000"/>
                </a:solidFill>
                <a:latin typeface="Arial" panose="020B0604020202020204" pitchFamily="34" charset="0"/>
                <a:cs typeface="Arial" panose="020B0604020202020204" pitchFamily="34" charset="0"/>
              </a:rPr>
              <a:t>Milusheva</a:t>
            </a:r>
            <a:r>
              <a:rPr lang="en-US" sz="1600">
                <a:solidFill>
                  <a:srgbClr val="000000"/>
                </a:solidFill>
                <a:latin typeface="Arial" panose="020B0604020202020204" pitchFamily="34" charset="0"/>
                <a:cs typeface="Arial" panose="020B0604020202020204" pitchFamily="34" charset="0"/>
              </a:rPr>
              <a:t>, Sveta. “Using Mobile Phone Data to Reduce Spread of Disease.” </a:t>
            </a:r>
            <a:r>
              <a:rPr lang="en-US" sz="1600" i="1">
                <a:solidFill>
                  <a:srgbClr val="000000"/>
                </a:solidFill>
                <a:latin typeface="Arial" panose="020B0604020202020204" pitchFamily="34" charset="0"/>
                <a:cs typeface="Arial" panose="020B0604020202020204" pitchFamily="34" charset="0"/>
              </a:rPr>
              <a:t>Policy Research Working Papers</a:t>
            </a:r>
            <a:r>
              <a:rPr lang="en-US" sz="1600">
                <a:solidFill>
                  <a:srgbClr val="000000"/>
                </a:solidFill>
                <a:latin typeface="Arial" panose="020B0604020202020204" pitchFamily="34" charset="0"/>
                <a:cs typeface="Arial" panose="020B0604020202020204" pitchFamily="34" charset="0"/>
              </a:rPr>
              <a:t>, 2020, doi:10.1596/1813-9450-9198. ​</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Oliver, Nuria, et al. “Mobile Phone Data for Informing Public Health Actions across the COVID-19 Pandemic Life Cycle.” </a:t>
            </a:r>
            <a:r>
              <a:rPr lang="en-US" sz="1600" i="1">
                <a:solidFill>
                  <a:srgbClr val="000000"/>
                </a:solidFill>
                <a:latin typeface="Arial" panose="020B0604020202020204" pitchFamily="34" charset="0"/>
                <a:cs typeface="Arial" panose="020B0604020202020204" pitchFamily="34" charset="0"/>
              </a:rPr>
              <a:t>Science Advances</a:t>
            </a:r>
            <a:r>
              <a:rPr lang="en-US" sz="1600">
                <a:solidFill>
                  <a:srgbClr val="000000"/>
                </a:solidFill>
                <a:latin typeface="Arial" panose="020B0604020202020204" pitchFamily="34" charset="0"/>
                <a:cs typeface="Arial" panose="020B0604020202020204" pitchFamily="34" charset="0"/>
              </a:rPr>
              <a:t>, vol. 6, no. 23, 2020, doi:10.1126/sciadv.abc0764​</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Winters, </a:t>
            </a:r>
            <a:r>
              <a:rPr lang="en-US" sz="1600" err="1">
                <a:solidFill>
                  <a:srgbClr val="000000"/>
                </a:solidFill>
                <a:latin typeface="Arial" panose="020B0604020202020204" pitchFamily="34" charset="0"/>
                <a:cs typeface="Arial" panose="020B0604020202020204" pitchFamily="34" charset="0"/>
              </a:rPr>
              <a:t>Maike</a:t>
            </a:r>
            <a:r>
              <a:rPr lang="en-US" sz="1600">
                <a:solidFill>
                  <a:srgbClr val="000000"/>
                </a:solidFill>
                <a:latin typeface="Arial" panose="020B0604020202020204" pitchFamily="34" charset="0"/>
                <a:cs typeface="Arial" panose="020B0604020202020204" pitchFamily="34" charset="0"/>
              </a:rPr>
              <a:t>, et al. “Risk Communication and Ebola-Specific Knowledge and Behavior during 2014–2015 Outbreak, Sierra Leone.” </a:t>
            </a:r>
            <a:r>
              <a:rPr lang="en-US" sz="1600" i="1">
                <a:solidFill>
                  <a:srgbClr val="000000"/>
                </a:solidFill>
                <a:latin typeface="Arial" panose="020B0604020202020204" pitchFamily="34" charset="0"/>
                <a:cs typeface="Arial" panose="020B0604020202020204" pitchFamily="34" charset="0"/>
              </a:rPr>
              <a:t>Emerging Infectious Diseases</a:t>
            </a:r>
            <a:r>
              <a:rPr lang="en-US" sz="1600">
                <a:solidFill>
                  <a:srgbClr val="000000"/>
                </a:solidFill>
                <a:latin typeface="Arial" panose="020B0604020202020204" pitchFamily="34" charset="0"/>
                <a:cs typeface="Arial" panose="020B0604020202020204" pitchFamily="34" charset="0"/>
              </a:rPr>
              <a:t>, vol. 24, no. 2, 2018, pp. 336–344., doi:10.3201/eid2402.171028</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Zhang, </a:t>
            </a:r>
            <a:r>
              <a:rPr lang="en-US" sz="1600" err="1">
                <a:solidFill>
                  <a:srgbClr val="000000"/>
                </a:solidFill>
                <a:latin typeface="Arial" panose="020B0604020202020204" pitchFamily="34" charset="0"/>
                <a:cs typeface="Arial" panose="020B0604020202020204" pitchFamily="34" charset="0"/>
              </a:rPr>
              <a:t>Liwei</a:t>
            </a:r>
            <a:r>
              <a:rPr lang="en-US" sz="1600">
                <a:solidFill>
                  <a:srgbClr val="000000"/>
                </a:solidFill>
                <a:latin typeface="Arial" panose="020B0604020202020204" pitchFamily="34" charset="0"/>
                <a:cs typeface="Arial" panose="020B0604020202020204" pitchFamily="34" charset="0"/>
              </a:rPr>
              <a:t>, et al. “Effective Risk Communication for Public Health Emergency: Reflection on the COVID-19 (2019-NCoV) Outbreak in Wuhan, China.” </a:t>
            </a:r>
            <a:r>
              <a:rPr lang="en-US" sz="1600" i="1">
                <a:solidFill>
                  <a:srgbClr val="000000"/>
                </a:solidFill>
                <a:latin typeface="Arial" panose="020B0604020202020204" pitchFamily="34" charset="0"/>
                <a:cs typeface="Arial" panose="020B0604020202020204" pitchFamily="34" charset="0"/>
              </a:rPr>
              <a:t>Healthcare</a:t>
            </a:r>
            <a:r>
              <a:rPr lang="en-US" sz="1600">
                <a:solidFill>
                  <a:srgbClr val="000000"/>
                </a:solidFill>
                <a:latin typeface="Arial" panose="020B0604020202020204" pitchFamily="34" charset="0"/>
                <a:cs typeface="Arial" panose="020B0604020202020204" pitchFamily="34" charset="0"/>
              </a:rPr>
              <a:t>, vol. 8, no. 1, 2020, p. 64., doi:10.3390/healthcare8010064</a:t>
            </a:r>
            <a:endParaRPr lang="en-US" sz="1600">
              <a:latin typeface="Arial" panose="020B0604020202020204" pitchFamily="34" charset="0"/>
              <a:cs typeface="Arial" panose="020B0604020202020204" pitchFamily="34" charset="0"/>
            </a:endParaRPr>
          </a:p>
          <a:p>
            <a:endParaRPr lang="en-US" sz="1600">
              <a:solidFill>
                <a:srgbClr val="000000"/>
              </a:solidFill>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DE2F8F17-AC8D-4B8A-9CDC-5DBCBAE959D9}"/>
              </a:ext>
            </a:extLst>
          </p:cNvPr>
          <p:cNvGraphicFramePr>
            <a:graphicFrameLocks noGrp="1"/>
          </p:cNvGraphicFramePr>
          <p:nvPr>
            <p:extLst>
              <p:ext uri="{D42A27DB-BD31-4B8C-83A1-F6EECF244321}">
                <p14:modId xmlns:p14="http://schemas.microsoft.com/office/powerpoint/2010/main" val="3610723341"/>
              </p:ext>
            </p:extLst>
          </p:nvPr>
        </p:nvGraphicFramePr>
        <p:xfrm>
          <a:off x="114300" y="6234026"/>
          <a:ext cx="11023122" cy="536747"/>
        </p:xfrm>
        <a:graphic>
          <a:graphicData uri="http://schemas.openxmlformats.org/drawingml/2006/table">
            <a:tbl>
              <a:tblPr firstRow="1"/>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26</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a:solidFill>
                            <a:schemeClr val="tx1"/>
                          </a:solidFill>
                        </a:rPr>
                        <a:t>Community Rapid Assessment on COVID: 3 Countries in ESAR</a:t>
                      </a:r>
                      <a:endParaRPr lang="en-US" sz="1050" b="0" i="0" u="none" strike="noStrike" kern="1200" noProof="0">
                        <a:solidFill>
                          <a:schemeClr val="tx1"/>
                        </a:solidFill>
                        <a:effectLst/>
                      </a:endParaRPr>
                    </a:p>
                  </a:txBody>
                  <a:tcPr>
                    <a:lnL>
                      <a:noFill/>
                    </a:lnL>
                    <a:lnR>
                      <a:noFill/>
                    </a:lnR>
                    <a:lnT>
                      <a:noFill/>
                    </a:lnT>
                    <a:lnB>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51670588"/>
                  </a:ext>
                </a:extLst>
              </a:tr>
            </a:tbl>
          </a:graphicData>
        </a:graphic>
      </p:graphicFrame>
    </p:spTree>
    <p:extLst>
      <p:ext uri="{BB962C8B-B14F-4D97-AF65-F5344CB8AC3E}">
        <p14:creationId xmlns:p14="http://schemas.microsoft.com/office/powerpoint/2010/main" val="202468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CC05E4F-5109-47C8-AED1-C30D2EAA77E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3849077" y="4370309"/>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599836" y="312895"/>
            <a:ext cx="5092648"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2800" b="1" i="0" u="none" strike="noStrike" spc="-10">
                <a:solidFill>
                  <a:srgbClr val="00AEEF"/>
                </a:solidFill>
                <a:effectLst/>
                <a:latin typeface="Arial" charset="0"/>
                <a:cs typeface="Arial" charset="0"/>
                <a:sym typeface="Montserrat-Regular"/>
              </a:rPr>
              <a:t>1. PROOF OF </a:t>
            </a:r>
            <a:r>
              <a:rPr lang="en-US" sz="2800" b="1" i="0" u="none" strike="noStrike">
                <a:solidFill>
                  <a:srgbClr val="00AEEF"/>
                </a:solidFill>
                <a:effectLst/>
                <a:latin typeface="Arial" panose="020B0604020202020204" pitchFamily="34" charset="0"/>
              </a:rPr>
              <a:t>CONCEPT</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8" name="TextBox 7">
            <a:extLst>
              <a:ext uri="{FF2B5EF4-FFF2-40B4-BE49-F238E27FC236}">
                <a16:creationId xmlns:a16="http://schemas.microsoft.com/office/drawing/2014/main" id="{276C22F9-F4FC-754C-8275-D35C84BAD9DE}"/>
              </a:ext>
            </a:extLst>
          </p:cNvPr>
          <p:cNvSpPr txBox="1"/>
          <p:nvPr/>
        </p:nvSpPr>
        <p:spPr>
          <a:xfrm>
            <a:off x="264795" y="736271"/>
            <a:ext cx="6231832" cy="5268109"/>
          </a:xfrm>
          <a:prstGeom prst="rect">
            <a:avLst/>
          </a:prstGeom>
          <a:noFill/>
        </p:spPr>
        <p:txBody>
          <a:bodyPr wrap="square" lIns="0" tIns="0" rIns="0" bIns="0" rtlCol="0" anchor="t">
            <a:spAutoFit/>
          </a:bodyPr>
          <a:lstStyle/>
          <a:p>
            <a:pPr>
              <a:defRPr/>
            </a:pPr>
            <a:endParaRPr kumimoji="0" lang="en-US" sz="1050" b="0" i="0" u="none" strike="noStrike" kern="1200" cap="none" spc="0" normalizeH="0" baseline="0" noProof="0">
              <a:ln>
                <a:noFill/>
              </a:ln>
              <a:solidFill>
                <a:srgbClr val="000000"/>
              </a:solidFill>
              <a:effectLst/>
              <a:uLnTx/>
              <a:uFillTx/>
              <a:latin typeface="Arial"/>
              <a:ea typeface="Arial" charset="0"/>
              <a:cs typeface="Arial"/>
            </a:endParaRPr>
          </a:p>
          <a:p>
            <a:pPr>
              <a:lnSpc>
                <a:spcPts val="2600"/>
              </a:lnSpc>
              <a:defRPr/>
            </a:pPr>
            <a:r>
              <a:rPr kumimoji="0" lang="en-US" b="0" i="0" u="none" strike="noStrike" kern="1200" cap="none" spc="0" normalizeH="0" baseline="0" noProof="0">
                <a:ln>
                  <a:noFill/>
                </a:ln>
                <a:solidFill>
                  <a:srgbClr val="000000"/>
                </a:solidFill>
                <a:effectLst/>
                <a:uLnTx/>
                <a:uFillTx/>
                <a:latin typeface="Arial"/>
                <a:ea typeface="Arial" charset="0"/>
                <a:cs typeface="Arial"/>
              </a:rPr>
              <a:t>A Rapid mobile-based </a:t>
            </a:r>
            <a:r>
              <a:rPr lang="en-US">
                <a:solidFill>
                  <a:srgbClr val="000000"/>
                </a:solidFill>
                <a:latin typeface="Arial"/>
                <a:ea typeface="Arial" charset="0"/>
                <a:cs typeface="Arial"/>
              </a:rPr>
              <a:t>p</a:t>
            </a:r>
            <a:r>
              <a:rPr kumimoji="0" lang="en-US" b="0" i="0" u="none" strike="noStrike" kern="1200" cap="none" spc="0" normalizeH="0" baseline="0" noProof="0" err="1">
                <a:ln>
                  <a:noFill/>
                </a:ln>
                <a:solidFill>
                  <a:srgbClr val="000000"/>
                </a:solidFill>
                <a:effectLst/>
                <a:uLnTx/>
                <a:uFillTx/>
                <a:latin typeface="Arial"/>
                <a:ea typeface="Arial" charset="0"/>
                <a:cs typeface="Arial"/>
              </a:rPr>
              <a:t>opulation</a:t>
            </a:r>
            <a:r>
              <a:rPr kumimoji="0" lang="en-US" b="0" i="0" u="none" strike="noStrike" kern="1200" cap="none" spc="0" normalizeH="0" baseline="0" noProof="0">
                <a:ln>
                  <a:noFill/>
                </a:ln>
                <a:solidFill>
                  <a:srgbClr val="000000"/>
                </a:solidFill>
                <a:effectLst/>
                <a:uLnTx/>
                <a:uFillTx/>
                <a:latin typeface="Arial"/>
                <a:ea typeface="Arial" charset="0"/>
                <a:cs typeface="Arial"/>
              </a:rPr>
              <a:t> short survey on behavior, coping </a:t>
            </a:r>
            <a:r>
              <a:rPr lang="en-US">
                <a:solidFill>
                  <a:srgbClr val="000000"/>
                </a:solidFill>
                <a:latin typeface="Arial"/>
                <a:ea typeface="Arial" charset="0"/>
                <a:cs typeface="Arial"/>
              </a:rPr>
              <a:t>s</a:t>
            </a:r>
            <a:r>
              <a:rPr kumimoji="0" lang="en-US" b="0" i="0" u="none" strike="noStrike" kern="1200" cap="none" spc="0" normalizeH="0" baseline="0" noProof="0" err="1">
                <a:ln>
                  <a:noFill/>
                </a:ln>
                <a:solidFill>
                  <a:srgbClr val="000000"/>
                </a:solidFill>
                <a:effectLst/>
                <a:uLnTx/>
                <a:uFillTx/>
                <a:latin typeface="Arial"/>
                <a:ea typeface="Arial" charset="0"/>
                <a:cs typeface="Arial"/>
              </a:rPr>
              <a:t>trategies</a:t>
            </a:r>
            <a:r>
              <a:rPr kumimoji="0" lang="en-US" b="0" i="0" u="none" strike="noStrike" kern="1200" cap="none" spc="0" normalizeH="0" baseline="0" noProof="0">
                <a:ln>
                  <a:noFill/>
                </a:ln>
                <a:solidFill>
                  <a:srgbClr val="000000"/>
                </a:solidFill>
                <a:effectLst/>
                <a:uLnTx/>
                <a:uFillTx/>
                <a:latin typeface="Arial"/>
                <a:ea typeface="Arial" charset="0"/>
                <a:cs typeface="Arial"/>
              </a:rPr>
              <a:t> and communication </a:t>
            </a:r>
            <a:r>
              <a:rPr lang="en-US">
                <a:solidFill>
                  <a:srgbClr val="000000"/>
                </a:solidFill>
                <a:latin typeface="Arial"/>
                <a:ea typeface="Arial" charset="0"/>
                <a:cs typeface="Arial"/>
              </a:rPr>
              <a:t>c</a:t>
            </a:r>
            <a:r>
              <a:rPr kumimoji="0" lang="en-US" b="0" i="0" u="none" strike="noStrike" kern="1200" cap="none" spc="0" normalizeH="0" baseline="0" noProof="0" err="1">
                <a:ln>
                  <a:noFill/>
                </a:ln>
                <a:solidFill>
                  <a:srgbClr val="000000"/>
                </a:solidFill>
                <a:effectLst/>
                <a:uLnTx/>
                <a:uFillTx/>
                <a:latin typeface="Arial"/>
                <a:ea typeface="Arial" charset="0"/>
                <a:cs typeface="Arial"/>
              </a:rPr>
              <a:t>hannels</a:t>
            </a:r>
            <a:r>
              <a:rPr kumimoji="0" lang="en-US" b="0" i="0" u="none" strike="noStrike" kern="1200" cap="none" spc="0" normalizeH="0" baseline="0" noProof="0">
                <a:ln>
                  <a:noFill/>
                </a:ln>
                <a:solidFill>
                  <a:srgbClr val="000000"/>
                </a:solidFill>
                <a:effectLst/>
                <a:uLnTx/>
                <a:uFillTx/>
                <a:latin typeface="Arial"/>
                <a:ea typeface="Arial" charset="0"/>
                <a:cs typeface="Arial"/>
              </a:rPr>
              <a:t> during COVID-19.</a:t>
            </a:r>
            <a:endParaRPr lang="en-US">
              <a:solidFill>
                <a:srgbClr val="000000"/>
              </a:solidFill>
              <a:latin typeface="Arial"/>
              <a:ea typeface="Arial" charset="0"/>
              <a:cs typeface="Arial"/>
            </a:endParaRP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examine </a:t>
            </a:r>
            <a:r>
              <a:rPr lang="en-US" b="1">
                <a:solidFill>
                  <a:srgbClr val="000000"/>
                </a:solidFill>
                <a:latin typeface="Arial"/>
                <a:ea typeface="Arial" charset="0"/>
                <a:cs typeface="Arial"/>
              </a:rPr>
              <a:t>behaviors and drivers </a:t>
            </a:r>
            <a:r>
              <a:rPr lang="en-US">
                <a:solidFill>
                  <a:srgbClr val="000000"/>
                </a:solidFill>
                <a:latin typeface="Arial"/>
                <a:ea typeface="Arial" charset="0"/>
                <a:cs typeface="Arial"/>
              </a:rPr>
              <a:t>using mobile phone-based population surveys in a time series in order to assess relevance and to better prepare UNICEF to address future pandemics.</a:t>
            </a:r>
            <a:endParaRPr lang="en-US">
              <a:solidFill>
                <a:srgbClr val="000000"/>
              </a:solidFill>
              <a:latin typeface="Arial" charset="0"/>
              <a:ea typeface="Arial" charset="0"/>
              <a:cs typeface="Arial"/>
            </a:endParaRP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demonstrate </a:t>
            </a:r>
            <a:r>
              <a:rPr lang="en-US" b="1">
                <a:solidFill>
                  <a:srgbClr val="000000"/>
                </a:solidFill>
                <a:latin typeface="Arial"/>
                <a:ea typeface="Arial" charset="0"/>
                <a:cs typeface="Arial"/>
              </a:rPr>
              <a:t>a lightweight methodological approach </a:t>
            </a:r>
            <a:r>
              <a:rPr lang="en-US">
                <a:solidFill>
                  <a:srgbClr val="000000"/>
                </a:solidFill>
                <a:latin typeface="Arial"/>
                <a:ea typeface="Arial" charset="0"/>
                <a:cs typeface="Arial"/>
              </a:rPr>
              <a:t>that can be used in other sectors with a relatively small budget envelope.</a:t>
            </a: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a:t>
            </a:r>
            <a:r>
              <a:rPr lang="en-US" b="1">
                <a:solidFill>
                  <a:srgbClr val="000000"/>
                </a:solidFill>
                <a:latin typeface="Arial"/>
                <a:ea typeface="Arial" charset="0"/>
                <a:cs typeface="Arial"/>
              </a:rPr>
              <a:t>routinely use social and behavioral population surveys </a:t>
            </a:r>
            <a:r>
              <a:rPr lang="en-US">
                <a:solidFill>
                  <a:srgbClr val="000000"/>
                </a:solidFill>
                <a:latin typeface="Arial"/>
                <a:ea typeface="Arial" charset="0"/>
                <a:cs typeface="Arial"/>
              </a:rPr>
              <a:t>as part of a data source in understanding the organizations effectiveness, relevance, etc., in evaluation designs.</a:t>
            </a:r>
          </a:p>
        </p:txBody>
      </p:sp>
      <p:sp>
        <p:nvSpPr>
          <p:cNvPr id="10" name="Footer Placeholder 8">
            <a:extLst>
              <a:ext uri="{FF2B5EF4-FFF2-40B4-BE49-F238E27FC236}">
                <a16:creationId xmlns:a16="http://schemas.microsoft.com/office/drawing/2014/main" id="{291FBF8C-3CCD-4714-BA38-BA4C50642208}"/>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rPr>
              <a:t>3 | Community Rapid Assessment on COVID: 3 Countries in ESAR</a:t>
            </a:r>
          </a:p>
        </p:txBody>
      </p:sp>
      <p:sp>
        <p:nvSpPr>
          <p:cNvPr id="2" name="TextBox 1">
            <a:hlinkClick r:id="rId3"/>
            <a:extLst>
              <a:ext uri="{FF2B5EF4-FFF2-40B4-BE49-F238E27FC236}">
                <a16:creationId xmlns:a16="http://schemas.microsoft.com/office/drawing/2014/main" id="{687C29DE-236A-48A0-AC0D-30EA92148755}"/>
              </a:ext>
            </a:extLst>
          </p:cNvPr>
          <p:cNvSpPr txBox="1"/>
          <p:nvPr/>
        </p:nvSpPr>
        <p:spPr>
          <a:xfrm>
            <a:off x="3798452" y="5918683"/>
            <a:ext cx="2698175" cy="369332"/>
          </a:xfrm>
          <a:prstGeom prst="rect">
            <a:avLst/>
          </a:prstGeom>
          <a:solidFill>
            <a:schemeClr val="tx2">
              <a:lumMod val="95000"/>
            </a:schemeClr>
          </a:solidFill>
        </p:spPr>
        <p:txBody>
          <a:bodyPr wrap="square" rtlCol="0">
            <a:spAutoFit/>
          </a:bodyPr>
          <a:lstStyle/>
          <a:p>
            <a:pPr algn="ctr"/>
            <a:r>
              <a:rPr lang="en-US">
                <a:solidFill>
                  <a:srgbClr val="00B0F0"/>
                </a:solidFill>
              </a:rPr>
              <a:t>Find Concept Note here </a:t>
            </a:r>
          </a:p>
        </p:txBody>
      </p:sp>
    </p:spTree>
    <p:extLst>
      <p:ext uri="{BB962C8B-B14F-4D97-AF65-F5344CB8AC3E}">
        <p14:creationId xmlns:p14="http://schemas.microsoft.com/office/powerpoint/2010/main" val="2423426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hape 79">
            <a:extLst>
              <a:ext uri="{FF2B5EF4-FFF2-40B4-BE49-F238E27FC236}">
                <a16:creationId xmlns:a16="http://schemas.microsoft.com/office/drawing/2014/main" id="{39943081-3A93-D346-86E2-1368E91E02F0}"/>
              </a:ext>
            </a:extLst>
          </p:cNvPr>
          <p:cNvSpPr/>
          <p:nvPr/>
        </p:nvSpPr>
        <p:spPr>
          <a:xfrm>
            <a:off x="337606" y="273744"/>
            <a:ext cx="8931086"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chemeClr val="bg2"/>
                </a:solidFill>
                <a:latin typeface="Arial"/>
                <a:ea typeface="Arial" charset="0"/>
                <a:cs typeface="Arial"/>
                <a:sym typeface="Montserrat-Regular"/>
              </a:rPr>
              <a:t>2.  STUDY FRAMEWORK</a:t>
            </a:r>
          </a:p>
        </p:txBody>
      </p:sp>
      <p:graphicFrame>
        <p:nvGraphicFramePr>
          <p:cNvPr id="10" name="Table 9">
            <a:extLst>
              <a:ext uri="{FF2B5EF4-FFF2-40B4-BE49-F238E27FC236}">
                <a16:creationId xmlns:a16="http://schemas.microsoft.com/office/drawing/2014/main" id="{6D022D1A-E292-DB48-9B30-641DA0FAE7CA}"/>
              </a:ext>
            </a:extLst>
          </p:cNvPr>
          <p:cNvGraphicFramePr>
            <a:graphicFrameLocks noGrp="1"/>
          </p:cNvGraphicFramePr>
          <p:nvPr>
            <p:extLst>
              <p:ext uri="{D42A27DB-BD31-4B8C-83A1-F6EECF244321}">
                <p14:modId xmlns:p14="http://schemas.microsoft.com/office/powerpoint/2010/main" val="120069307"/>
              </p:ext>
            </p:extLst>
          </p:nvPr>
        </p:nvGraphicFramePr>
        <p:xfrm>
          <a:off x="711678" y="6172200"/>
          <a:ext cx="11023122" cy="536747"/>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tx1"/>
                          </a:solidFill>
                        </a:rPr>
                        <a:pPr marL="0" marR="0" lvl="0" indent="0" algn="l" rtl="0" eaLnBrk="1" fontAlgn="auto" latinLnBrk="0" hangingPunct="1">
                          <a:lnSpc>
                            <a:spcPct val="150000"/>
                          </a:lnSpc>
                          <a:spcBef>
                            <a:spcPts val="0"/>
                          </a:spcBef>
                          <a:spcAft>
                            <a:spcPts val="0"/>
                          </a:spcAft>
                          <a:buFontTx/>
                          <a:buNone/>
                        </a:pPr>
                        <a:t>4</a:t>
                      </a:fld>
                      <a:r>
                        <a:rPr lang="en-US" sz="1050" b="0">
                          <a:solidFill>
                            <a:schemeClr val="tx1"/>
                          </a:solidFill>
                        </a:rPr>
                        <a:t>  </a:t>
                      </a:r>
                      <a:r>
                        <a:rPr lang="en-US" sz="1050" b="0" i="0" kern="1200">
                          <a:solidFill>
                            <a:schemeClr val="tx1"/>
                          </a:solidFill>
                          <a:effectLst/>
                          <a:latin typeface="+mn-lt"/>
                          <a:ea typeface="+mn-ea"/>
                          <a:cs typeface="+mn-cs"/>
                        </a:rPr>
                        <a:t>|  </a:t>
                      </a:r>
                      <a:r>
                        <a:rPr lang="en-US" sz="1050" b="0" i="0" u="none" strike="noStrike" kern="1200" noProof="0">
                          <a:solidFill>
                            <a:schemeClr val="tx1"/>
                          </a:solidFill>
                          <a:effectLst/>
                          <a:latin typeface="Arial"/>
                        </a:rPr>
                        <a:t> </a:t>
                      </a:r>
                      <a:r>
                        <a:rPr lang="en-US" sz="1050" b="0" i="0" u="none" strike="noStrike" kern="1200" noProof="0">
                          <a:solidFill>
                            <a:schemeClr val="tx1"/>
                          </a:solidFill>
                          <a:effectLst/>
                          <a:latin typeface="+mn-lt"/>
                        </a:rPr>
                        <a:t>CRA ESARO: Early Findings</a:t>
                      </a:r>
                      <a:endParaRPr lang="en-US" sz="1050" b="0" i="0" u="none" strike="noStrike" kern="1200" noProof="0">
                        <a:solidFill>
                          <a:schemeClr val="tx1"/>
                        </a:solidFill>
                        <a:effectLst/>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5" name="TextBox 4">
            <a:extLst>
              <a:ext uri="{FF2B5EF4-FFF2-40B4-BE49-F238E27FC236}">
                <a16:creationId xmlns:a16="http://schemas.microsoft.com/office/drawing/2014/main" id="{D1017F7D-C632-464C-969F-9E7D1575AAAB}"/>
              </a:ext>
            </a:extLst>
          </p:cNvPr>
          <p:cNvSpPr txBox="1"/>
          <p:nvPr/>
        </p:nvSpPr>
        <p:spPr>
          <a:xfrm>
            <a:off x="9960672" y="1321934"/>
            <a:ext cx="2036619" cy="4524315"/>
          </a:xfrm>
          <a:prstGeom prst="rect">
            <a:avLst/>
          </a:prstGeom>
          <a:noFill/>
        </p:spPr>
        <p:txBody>
          <a:bodyPr wrap="square" rtlCol="0">
            <a:spAutoFit/>
          </a:bodyPr>
          <a:lstStyle/>
          <a:p>
            <a:r>
              <a:rPr lang="en-US">
                <a:solidFill>
                  <a:schemeClr val="bg2"/>
                </a:solidFill>
                <a:ea typeface="Arial" charset="0"/>
                <a:cs typeface="Arial"/>
                <a:sym typeface="Univers LT Std 55 Roman"/>
              </a:rPr>
              <a:t>To use population mobile-phone based surveying methods to examine behavioral changes, coping strategies, and evolving needs during the COVID-19 pandemic to inform programming and public policy efforts.</a:t>
            </a:r>
            <a:endParaRPr lang="en-US">
              <a:solidFill>
                <a:schemeClr val="bg2"/>
              </a:solidFill>
            </a:endParaRPr>
          </a:p>
        </p:txBody>
      </p:sp>
      <p:sp>
        <p:nvSpPr>
          <p:cNvPr id="9" name="Footer Placeholder 8">
            <a:extLst>
              <a:ext uri="{FF2B5EF4-FFF2-40B4-BE49-F238E27FC236}">
                <a16:creationId xmlns:a16="http://schemas.microsoft.com/office/drawing/2014/main" id="{2B426819-8F95-4113-85AB-05B2CD65DD9E}"/>
              </a:ext>
            </a:extLst>
          </p:cNvPr>
          <p:cNvSpPr txBox="1">
            <a:spLocks/>
          </p:cNvSpPr>
          <p:nvPr/>
        </p:nvSpPr>
        <p:spPr>
          <a:xfrm>
            <a:off x="112162" y="6418348"/>
            <a:ext cx="45533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rPr>
              <a:t>4 | Community Rapid Assessment on COVID: 3 Countries in ESAR</a:t>
            </a:r>
          </a:p>
        </p:txBody>
      </p:sp>
      <p:pic>
        <p:nvPicPr>
          <p:cNvPr id="7" name="Picture 6">
            <a:extLst>
              <a:ext uri="{FF2B5EF4-FFF2-40B4-BE49-F238E27FC236}">
                <a16:creationId xmlns:a16="http://schemas.microsoft.com/office/drawing/2014/main" id="{A787153F-CC61-40A2-84C5-F4792703BB9A}"/>
              </a:ext>
            </a:extLst>
          </p:cNvPr>
          <p:cNvPicPr>
            <a:picLocks noChangeAspect="1"/>
          </p:cNvPicPr>
          <p:nvPr/>
        </p:nvPicPr>
        <p:blipFill>
          <a:blip r:embed="rId3"/>
          <a:stretch>
            <a:fillRect/>
          </a:stretch>
        </p:blipFill>
        <p:spPr>
          <a:xfrm>
            <a:off x="155111" y="749836"/>
            <a:ext cx="9762612" cy="5668512"/>
          </a:xfrm>
          <a:prstGeom prst="rect">
            <a:avLst/>
          </a:prstGeom>
        </p:spPr>
      </p:pic>
      <p:sp>
        <p:nvSpPr>
          <p:cNvPr id="2" name="TextBox 1">
            <a:hlinkClick r:id="rId4"/>
            <a:extLst>
              <a:ext uri="{FF2B5EF4-FFF2-40B4-BE49-F238E27FC236}">
                <a16:creationId xmlns:a16="http://schemas.microsoft.com/office/drawing/2014/main" id="{29D2AA77-8329-4FE2-9289-E900D090CE04}"/>
              </a:ext>
            </a:extLst>
          </p:cNvPr>
          <p:cNvSpPr txBox="1"/>
          <p:nvPr/>
        </p:nvSpPr>
        <p:spPr>
          <a:xfrm>
            <a:off x="9017804" y="5953009"/>
            <a:ext cx="2950458" cy="369332"/>
          </a:xfrm>
          <a:prstGeom prst="rect">
            <a:avLst/>
          </a:prstGeom>
          <a:solidFill>
            <a:schemeClr val="tx2">
              <a:lumMod val="95000"/>
            </a:schemeClr>
          </a:solidFill>
        </p:spPr>
        <p:txBody>
          <a:bodyPr wrap="square" rtlCol="0">
            <a:spAutoFit/>
          </a:bodyPr>
          <a:lstStyle/>
          <a:p>
            <a:pPr algn="ctr"/>
            <a:r>
              <a:rPr lang="en-US">
                <a:solidFill>
                  <a:srgbClr val="00B0F0"/>
                </a:solidFill>
              </a:rPr>
              <a:t>Find BDM framework here </a:t>
            </a:r>
          </a:p>
        </p:txBody>
      </p:sp>
    </p:spTree>
    <p:extLst>
      <p:ext uri="{BB962C8B-B14F-4D97-AF65-F5344CB8AC3E}">
        <p14:creationId xmlns:p14="http://schemas.microsoft.com/office/powerpoint/2010/main" val="122033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 name="Shape 79">
            <a:extLst>
              <a:ext uri="{FF2B5EF4-FFF2-40B4-BE49-F238E27FC236}">
                <a16:creationId xmlns:a16="http://schemas.microsoft.com/office/drawing/2014/main" id="{22586C66-71D3-1C42-95D3-6AF960B0EBF6}"/>
              </a:ext>
            </a:extLst>
          </p:cNvPr>
          <p:cNvSpPr/>
          <p:nvPr/>
        </p:nvSpPr>
        <p:spPr>
          <a:xfrm>
            <a:off x="383604" y="212005"/>
            <a:ext cx="5188509" cy="12926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l" rtl="0" fontAlgn="base"/>
            <a:r>
              <a:rPr lang="en-US" sz="2800" b="1" i="0" u="none" strike="noStrike">
                <a:solidFill>
                  <a:srgbClr val="00AEEF"/>
                </a:solidFill>
                <a:effectLst/>
                <a:latin typeface="Arial" panose="020B0604020202020204" pitchFamily="34" charset="0"/>
              </a:rPr>
              <a:t>3. ESAR Participating Countries and </a:t>
            </a:r>
            <a:r>
              <a:rPr lang="en-US" sz="2800" b="0" i="0">
                <a:solidFill>
                  <a:srgbClr val="FFFFFF"/>
                </a:solidFill>
                <a:effectLst/>
                <a:latin typeface="Arial" panose="020B0604020202020204" pitchFamily="34" charset="0"/>
              </a:rPr>
              <a:t>​</a:t>
            </a:r>
          </a:p>
          <a:p>
            <a:pPr algn="l" rtl="0" fontAlgn="base"/>
            <a:r>
              <a:rPr lang="en-US" sz="2800" b="1" i="0" u="none" strike="noStrike">
                <a:solidFill>
                  <a:srgbClr val="00AEEF"/>
                </a:solidFill>
                <a:effectLst/>
                <a:latin typeface="Arial" panose="020B0604020202020204" pitchFamily="34" charset="0"/>
              </a:rPr>
              <a:t>Disease Landscape</a:t>
            </a:r>
            <a:endParaRPr lang="en-US" sz="2800" b="0" i="0">
              <a:solidFill>
                <a:srgbClr val="FFFFFF"/>
              </a:solidFill>
              <a:effectLst/>
              <a:latin typeface="Segoe UI" panose="020B0502040204020203" pitchFamily="34" charset="0"/>
            </a:endParaRPr>
          </a:p>
        </p:txBody>
      </p:sp>
      <p:sp>
        <p:nvSpPr>
          <p:cNvPr id="5" name="Title 1">
            <a:extLst>
              <a:ext uri="{FF2B5EF4-FFF2-40B4-BE49-F238E27FC236}">
                <a16:creationId xmlns:a16="http://schemas.microsoft.com/office/drawing/2014/main" id="{6DEA7B6E-AC91-464D-A053-E33241726EE6}"/>
              </a:ext>
            </a:extLst>
          </p:cNvPr>
          <p:cNvSpPr txBox="1">
            <a:spLocks/>
          </p:cNvSpPr>
          <p:nvPr/>
        </p:nvSpPr>
        <p:spPr>
          <a:xfrm>
            <a:off x="381112" y="1641962"/>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sz="2100" b="1">
                <a:solidFill>
                  <a:schemeClr val="bg1">
                    <a:lumMod val="50000"/>
                  </a:schemeClr>
                </a:solidFill>
                <a:latin typeface="Arial"/>
                <a:ea typeface="Arial" charset="0"/>
                <a:cs typeface="Arial"/>
              </a:rPr>
              <a:t>Current Participating Countries:</a:t>
            </a:r>
            <a:endParaRPr lang="en-US" sz="2100" b="1" i="0" u="none" strike="noStrike" kern="1200" cap="none" spc="0" normalizeH="0" baseline="0" noProof="0">
              <a:ln>
                <a:noFill/>
              </a:ln>
              <a:solidFill>
                <a:schemeClr val="bg1">
                  <a:lumMod val="50000"/>
                </a:schemeClr>
              </a:solidFill>
              <a:effectLst/>
              <a:uLnTx/>
              <a:uFillTx/>
              <a:latin typeface="Arial"/>
              <a:ea typeface="Arial" charset="0"/>
              <a:cs typeface="Arial"/>
            </a:endParaRPr>
          </a:p>
          <a:p>
            <a:pPr marL="457200" indent="-457200">
              <a:spcBef>
                <a:spcPts val="800"/>
              </a:spcBef>
              <a:buAutoNum type="arabicPeriod"/>
              <a:defRPr/>
            </a:pPr>
            <a:r>
              <a:rPr lang="en-US" sz="1850">
                <a:solidFill>
                  <a:schemeClr val="bg1"/>
                </a:solidFill>
                <a:latin typeface="Arial"/>
                <a:ea typeface="Arial" charset="0"/>
                <a:cs typeface="Arial"/>
              </a:rPr>
              <a:t>ANGOLA: </a:t>
            </a:r>
            <a:r>
              <a:rPr lang="en-US" sz="1850" b="1">
                <a:solidFill>
                  <a:schemeClr val="accent1">
                    <a:lumMod val="50000"/>
                  </a:schemeClr>
                </a:solidFill>
                <a:latin typeface="Arial"/>
                <a:ea typeface="Arial" charset="0"/>
                <a:cs typeface="Arial"/>
              </a:rPr>
              <a:t>Contracting in process</a:t>
            </a:r>
            <a:endParaRPr lang="en-US" sz="1850" b="1" i="0" u="none" strike="noStrike" kern="1200" cap="none" spc="0" normalizeH="0" baseline="0" noProof="0">
              <a:ln>
                <a:noFill/>
              </a:ln>
              <a:solidFill>
                <a:schemeClr val="accent1">
                  <a:lumMod val="50000"/>
                </a:schemeClr>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ETHIOPIA: </a:t>
            </a:r>
            <a:r>
              <a:rPr lang="en-US" sz="1850" b="1">
                <a:solidFill>
                  <a:srgbClr val="00B0F0"/>
                </a:solidFill>
                <a:latin typeface="Arial"/>
                <a:ea typeface="Arial" charset="0"/>
                <a:cs typeface="Arial"/>
              </a:rPr>
              <a:t>Baseline Round 1 data collection completed; Analysis in process</a:t>
            </a:r>
            <a:endParaRPr lang="en-US" sz="1850" b="1" i="0" u="none" strike="noStrike" kern="1200" cap="none" spc="0" normalizeH="0" baseline="0" noProof="0">
              <a:ln>
                <a:noFill/>
              </a:ln>
              <a:solidFill>
                <a:srgbClr val="00B0F0"/>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KENYA: </a:t>
            </a:r>
            <a:r>
              <a:rPr lang="en-US" sz="1850" b="1">
                <a:solidFill>
                  <a:srgbClr val="00B050"/>
                </a:solidFill>
                <a:latin typeface="Arial"/>
                <a:ea typeface="Arial" charset="0"/>
                <a:cs typeface="Arial"/>
              </a:rPr>
              <a:t>Baseline Round 1 completed &amp; analyzed</a:t>
            </a:r>
            <a:endParaRPr lang="en-US" sz="1850" b="1" i="0" u="none" strike="noStrike" kern="1200" cap="none" spc="0" normalizeH="0" baseline="0" noProof="0">
              <a:ln>
                <a:noFill/>
              </a:ln>
              <a:solidFill>
                <a:srgbClr val="00B050"/>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MADAGASCAR: </a:t>
            </a:r>
            <a:r>
              <a:rPr lang="en-US" sz="1850" b="1">
                <a:solidFill>
                  <a:srgbClr val="00B050"/>
                </a:solidFill>
                <a:latin typeface="Arial"/>
                <a:ea typeface="Arial" charset="0"/>
                <a:cs typeface="Arial"/>
              </a:rPr>
              <a:t>Baseline Round 1 completed and analyzed</a:t>
            </a:r>
            <a:endParaRPr lang="en-US" sz="1850" b="1" i="0" u="none" strike="noStrike" kern="1200" cap="none" spc="0" normalizeH="0" baseline="0" noProof="0">
              <a:ln>
                <a:noFill/>
              </a:ln>
              <a:solidFill>
                <a:srgbClr val="00B050"/>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RWANDA: </a:t>
            </a:r>
            <a:r>
              <a:rPr lang="en-US" sz="1850" b="1">
                <a:solidFill>
                  <a:schemeClr val="accent1">
                    <a:lumMod val="50000"/>
                  </a:schemeClr>
                </a:solidFill>
                <a:latin typeface="Arial"/>
                <a:ea typeface="Arial" charset="0"/>
                <a:cs typeface="Arial"/>
              </a:rPr>
              <a:t>Contracted completing, awaiting  IRB approval</a:t>
            </a:r>
            <a:endParaRPr lang="en-US" sz="1850" b="1" i="0" u="none" strike="noStrike" kern="1200" cap="none" spc="0" normalizeH="0" baseline="0" noProof="0">
              <a:ln>
                <a:noFill/>
              </a:ln>
              <a:solidFill>
                <a:schemeClr val="accent1">
                  <a:lumMod val="50000"/>
                </a:schemeClr>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SOUTH AFRICA: </a:t>
            </a:r>
            <a:r>
              <a:rPr lang="en-US" sz="1850" b="1">
                <a:solidFill>
                  <a:schemeClr val="accent1">
                    <a:lumMod val="50000"/>
                  </a:schemeClr>
                </a:solidFill>
                <a:latin typeface="Arial"/>
                <a:ea typeface="Arial" charset="0"/>
                <a:cs typeface="Arial"/>
              </a:rPr>
              <a:t>Contracting in process</a:t>
            </a:r>
            <a:endParaRPr lang="en-US" sz="1850" b="1" i="0" u="none" strike="noStrike" kern="1200" cap="none" spc="0" normalizeH="0" baseline="0" noProof="0">
              <a:ln>
                <a:noFill/>
              </a:ln>
              <a:solidFill>
                <a:schemeClr val="accent1">
                  <a:lumMod val="50000"/>
                </a:schemeClr>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SOUTH SUDAN: </a:t>
            </a:r>
            <a:r>
              <a:rPr lang="en-US" sz="1850" b="1">
                <a:solidFill>
                  <a:srgbClr val="00B050"/>
                </a:solidFill>
                <a:latin typeface="Arial"/>
                <a:ea typeface="Arial" charset="0"/>
                <a:cs typeface="Arial"/>
              </a:rPr>
              <a:t>Baseline Round 1 completed and analyzed</a:t>
            </a:r>
            <a:endParaRPr lang="en-US" sz="1850" b="1" i="0" u="none" strike="noStrike" kern="1200" cap="none" spc="0" normalizeH="0" baseline="0" noProof="0">
              <a:ln>
                <a:noFill/>
              </a:ln>
              <a:solidFill>
                <a:srgbClr val="00B050"/>
              </a:solidFill>
              <a:effectLst/>
              <a:uLnTx/>
              <a:uFillTx/>
              <a:latin typeface="Arial"/>
              <a:ea typeface="Arial" charset="0"/>
              <a:cs typeface="Arial" charset="0"/>
            </a:endParaRPr>
          </a:p>
          <a:p>
            <a:pPr marL="457200" indent="-457200">
              <a:spcBef>
                <a:spcPts val="800"/>
              </a:spcBef>
              <a:buAutoNum type="arabicPeriod"/>
              <a:defRPr/>
            </a:pPr>
            <a:r>
              <a:rPr lang="en-US" sz="1850">
                <a:solidFill>
                  <a:schemeClr val="bg1"/>
                </a:solidFill>
                <a:latin typeface="Arial"/>
                <a:ea typeface="Arial" charset="0"/>
                <a:cs typeface="Arial"/>
              </a:rPr>
              <a:t>UGANDA: </a:t>
            </a:r>
            <a:r>
              <a:rPr lang="en-US" sz="1850" b="1">
                <a:solidFill>
                  <a:srgbClr val="00B0F0"/>
                </a:solidFill>
                <a:latin typeface="Arial"/>
                <a:ea typeface="Arial" charset="0"/>
                <a:cs typeface="Arial"/>
              </a:rPr>
              <a:t>Round 1 data collection in progress</a:t>
            </a:r>
            <a:endParaRPr lang="en-US" sz="1850" b="1" i="0" u="none" strike="noStrike" kern="1200" cap="none" spc="0" normalizeH="0" baseline="0" noProof="0">
              <a:ln>
                <a:noFill/>
              </a:ln>
              <a:solidFill>
                <a:srgbClr val="00B0F0"/>
              </a:solidFill>
              <a:effectLst/>
              <a:uLnTx/>
              <a:uFillTx/>
              <a:latin typeface="Arial"/>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1850" b="0" i="0" u="none" strike="noStrike" kern="1200" cap="none" spc="0" normalizeH="0" baseline="0" noProof="0">
              <a:ln>
                <a:noFill/>
              </a:ln>
              <a:solidFill>
                <a:schemeClr val="bg1"/>
              </a:solidFill>
              <a:effectLst/>
              <a:uLnTx/>
              <a:uFillTx/>
              <a:latin typeface="Arial" charset="0"/>
              <a:ea typeface="Arial" charset="0"/>
              <a:cs typeface="Arial" charset="0"/>
            </a:endParaRPr>
          </a:p>
        </p:txBody>
      </p:sp>
      <p:sp>
        <p:nvSpPr>
          <p:cNvPr id="260" name="Footer Placeholder 8">
            <a:extLst>
              <a:ext uri="{FF2B5EF4-FFF2-40B4-BE49-F238E27FC236}">
                <a16:creationId xmlns:a16="http://schemas.microsoft.com/office/drawing/2014/main" id="{56F4F60E-6ED9-48C1-AFF0-A3434D5E3E6F}"/>
              </a:ext>
            </a:extLst>
          </p:cNvPr>
          <p:cNvSpPr txBox="1">
            <a:spLocks/>
          </p:cNvSpPr>
          <p:nvPr/>
        </p:nvSpPr>
        <p:spPr>
          <a:xfrm>
            <a:off x="278417" y="6412079"/>
            <a:ext cx="455335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rPr>
              <a:t>5 | Community Rapid Assessment on COVID: 3 Countries in ESAR</a:t>
            </a:r>
          </a:p>
        </p:txBody>
      </p:sp>
      <p:pic>
        <p:nvPicPr>
          <p:cNvPr id="3" name="Picture 2">
            <a:extLst>
              <a:ext uri="{FF2B5EF4-FFF2-40B4-BE49-F238E27FC236}">
                <a16:creationId xmlns:a16="http://schemas.microsoft.com/office/drawing/2014/main" id="{3D855285-831C-4406-8B5D-34F21E8C8AC4}"/>
              </a:ext>
            </a:extLst>
          </p:cNvPr>
          <p:cNvPicPr>
            <a:picLocks noChangeAspect="1"/>
          </p:cNvPicPr>
          <p:nvPr/>
        </p:nvPicPr>
        <p:blipFill rotWithShape="1">
          <a:blip r:embed="rId3"/>
          <a:srcRect l="15592" r="16204"/>
          <a:stretch/>
        </p:blipFill>
        <p:spPr>
          <a:xfrm>
            <a:off x="5718289" y="328963"/>
            <a:ext cx="6393218" cy="6200074"/>
          </a:xfrm>
          <a:prstGeom prst="rect">
            <a:avLst/>
          </a:prstGeom>
        </p:spPr>
      </p:pic>
    </p:spTree>
    <p:extLst>
      <p:ext uri="{BB962C8B-B14F-4D97-AF65-F5344CB8AC3E}">
        <p14:creationId xmlns:p14="http://schemas.microsoft.com/office/powerpoint/2010/main" val="75881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Thermometer">
            <a:extLst>
              <a:ext uri="{FF2B5EF4-FFF2-40B4-BE49-F238E27FC236}">
                <a16:creationId xmlns:a16="http://schemas.microsoft.com/office/drawing/2014/main" id="{EA25674C-8391-4F96-8BDB-3D42A6896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901" y="1831929"/>
            <a:ext cx="546011" cy="546011"/>
          </a:xfrm>
          <a:prstGeom prst="rect">
            <a:avLst/>
          </a:prstGeom>
        </p:spPr>
      </p:pic>
      <p:sp>
        <p:nvSpPr>
          <p:cNvPr id="7" name="Title 1">
            <a:extLst>
              <a:ext uri="{FF2B5EF4-FFF2-40B4-BE49-F238E27FC236}">
                <a16:creationId xmlns:a16="http://schemas.microsoft.com/office/drawing/2014/main" id="{A699E2EF-61DE-41BD-A5FA-85208D431E9F}"/>
              </a:ext>
            </a:extLst>
          </p:cNvPr>
          <p:cNvSpPr txBox="1">
            <a:spLocks/>
          </p:cNvSpPr>
          <p:nvPr/>
        </p:nvSpPr>
        <p:spPr>
          <a:xfrm>
            <a:off x="205752" y="1015026"/>
            <a:ext cx="5245190"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Data Type</a:t>
            </a:r>
            <a:r>
              <a:rPr lang="en-US" sz="2000">
                <a:solidFill>
                  <a:schemeClr val="tx1"/>
                </a:solidFill>
                <a:latin typeface="Arial"/>
                <a:ea typeface="Arial" charset="0"/>
                <a:cs typeface="Arial"/>
              </a:rPr>
              <a:t>:  Quantitative, repeated cross-sectional time series.</a:t>
            </a:r>
          </a:p>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Periodicity</a:t>
            </a:r>
            <a:r>
              <a:rPr lang="en-US" sz="2000">
                <a:solidFill>
                  <a:schemeClr val="tx1"/>
                </a:solidFill>
                <a:latin typeface="Arial"/>
                <a:ea typeface="Arial" charset="0"/>
                <a:cs typeface="Arial"/>
              </a:rPr>
              <a:t>:  Multiple rounds planned for 1-2 month</a:t>
            </a:r>
          </a:p>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Geographic Coverage</a:t>
            </a:r>
            <a:r>
              <a:rPr lang="en-US" sz="2000">
                <a:solidFill>
                  <a:schemeClr val="tx1"/>
                </a:solidFill>
                <a:latin typeface="Arial"/>
                <a:ea typeface="Arial" charset="0"/>
                <a:cs typeface="Arial"/>
              </a:rPr>
              <a:t>:  National and sub-national </a:t>
            </a:r>
          </a:p>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Sampling &amp; Sample Size</a:t>
            </a:r>
            <a:r>
              <a:rPr lang="en-US" sz="2000">
                <a:solidFill>
                  <a:schemeClr val="tx1"/>
                </a:solidFill>
                <a:latin typeface="Arial"/>
                <a:ea typeface="Arial" charset="0"/>
                <a:cs typeface="Arial"/>
              </a:rPr>
              <a:t>: Probabilistic; ~N=1,000 </a:t>
            </a:r>
          </a:p>
          <a:p>
            <a:pPr marL="342900" indent="-342900">
              <a:lnSpc>
                <a:spcPct val="100000"/>
              </a:lnSpc>
              <a:spcBef>
                <a:spcPts val="600"/>
              </a:spcBef>
              <a:buClr>
                <a:srgbClr val="00B0F0"/>
              </a:buClr>
              <a:buFont typeface="Arial" panose="020B0604020202020204" pitchFamily="34" charset="0"/>
              <a:buChar char="•"/>
              <a:defRPr/>
            </a:pPr>
            <a:r>
              <a:rPr kumimoji="0" lang="en-US" sz="2000" b="1" i="0" u="none" strike="noStrike" kern="1200" cap="none" spc="0" normalizeH="0" baseline="0" noProof="0">
                <a:ln>
                  <a:noFill/>
                </a:ln>
                <a:solidFill>
                  <a:schemeClr val="tx1"/>
                </a:solidFill>
                <a:effectLst/>
                <a:uLnTx/>
                <a:uFillTx/>
                <a:latin typeface="Arial"/>
                <a:ea typeface="Arial" charset="0"/>
                <a:cs typeface="Arial"/>
              </a:rPr>
              <a:t>Instrument:</a:t>
            </a:r>
            <a:r>
              <a:rPr lang="en-US" sz="2000">
                <a:solidFill>
                  <a:schemeClr val="tx1"/>
                </a:solidFill>
                <a:latin typeface="Arial"/>
                <a:ea typeface="Arial" charset="0"/>
                <a:cs typeface="Arial"/>
              </a:rPr>
              <a:t> </a:t>
            </a:r>
            <a:r>
              <a:rPr kumimoji="0" lang="en-US" sz="2000" b="0" i="0" u="none" strike="noStrike" kern="1200" cap="none" spc="0" normalizeH="0" baseline="0" noProof="0">
                <a:ln>
                  <a:noFill/>
                </a:ln>
                <a:solidFill>
                  <a:schemeClr val="tx1"/>
                </a:solidFill>
                <a:effectLst/>
                <a:uLnTx/>
                <a:uFillTx/>
                <a:latin typeface="Arial"/>
                <a:ea typeface="Arial" charset="0"/>
                <a:cs typeface="Arial"/>
              </a:rPr>
              <a:t> Short quantitative survey with </a:t>
            </a:r>
            <a:r>
              <a:rPr lang="en-US" sz="2000">
                <a:solidFill>
                  <a:schemeClr val="tx1"/>
                </a:solidFill>
                <a:latin typeface="Arial"/>
                <a:ea typeface="Arial" charset="0"/>
                <a:cs typeface="Arial"/>
              </a:rPr>
              <a:t>standardized questions with room for country adaptation (Max 24 questions)</a:t>
            </a:r>
            <a:endParaRPr lang="en-US" sz="2000" b="0" i="0" u="none" strike="noStrike" kern="1200" cap="none" spc="0" normalizeH="0" baseline="0" noProof="0">
              <a:ln>
                <a:noFill/>
              </a:ln>
              <a:solidFill>
                <a:schemeClr val="tx1"/>
              </a:solidFill>
              <a:effectLst/>
              <a:uLnTx/>
              <a:uFillTx/>
              <a:latin typeface="Arial"/>
              <a:ea typeface="Arial" charset="0"/>
              <a:cs typeface="Arial"/>
            </a:endParaRPr>
          </a:p>
          <a:p>
            <a:pPr marL="342900" indent="-342900">
              <a:lnSpc>
                <a:spcPct val="100000"/>
              </a:lnSpc>
              <a:spcBef>
                <a:spcPts val="600"/>
              </a:spcBef>
              <a:buClr>
                <a:srgbClr val="00B0F0"/>
              </a:buClr>
              <a:buFont typeface="Arial" panose="020B0604020202020204" pitchFamily="34" charset="0"/>
              <a:buChar char="•"/>
              <a:defRPr/>
            </a:pPr>
            <a:r>
              <a:rPr lang="en-US" sz="2000" b="1">
                <a:solidFill>
                  <a:schemeClr val="tx1"/>
                </a:solidFill>
                <a:latin typeface="Arial"/>
                <a:ea typeface="Arial" charset="0"/>
                <a:cs typeface="Arial"/>
              </a:rPr>
              <a:t>Demographic variables</a:t>
            </a:r>
            <a:r>
              <a:rPr lang="en-US" sz="2000">
                <a:solidFill>
                  <a:schemeClr val="tx1"/>
                </a:solidFill>
                <a:latin typeface="Arial"/>
                <a:ea typeface="Arial" charset="0"/>
                <a:cs typeface="Arial"/>
              </a:rPr>
              <a:t>: </a:t>
            </a:r>
          </a:p>
          <a:p>
            <a:pPr>
              <a:lnSpc>
                <a:spcPct val="100000"/>
              </a:lnSpc>
              <a:spcBef>
                <a:spcPts val="0"/>
              </a:spcBef>
              <a:defRPr/>
            </a:pPr>
            <a:r>
              <a:rPr lang="en-US" sz="2000">
                <a:solidFill>
                  <a:schemeClr val="tx1"/>
                </a:solidFill>
                <a:latin typeface="Arial"/>
                <a:ea typeface="Arial" charset="0"/>
                <a:cs typeface="Arial"/>
              </a:rPr>
              <a:t>	a) Sex, </a:t>
            </a:r>
          </a:p>
          <a:p>
            <a:pPr>
              <a:lnSpc>
                <a:spcPct val="100000"/>
              </a:lnSpc>
              <a:spcBef>
                <a:spcPts val="0"/>
              </a:spcBef>
              <a:defRPr/>
            </a:pPr>
            <a:r>
              <a:rPr lang="en-US" sz="2000">
                <a:solidFill>
                  <a:schemeClr val="tx1"/>
                </a:solidFill>
                <a:latin typeface="Arial"/>
                <a:ea typeface="Arial" charset="0"/>
                <a:cs typeface="Arial"/>
              </a:rPr>
              <a:t>	b) Age, </a:t>
            </a:r>
            <a:endParaRPr lang="en-US">
              <a:solidFill>
                <a:schemeClr val="tx1"/>
              </a:solidFill>
              <a:latin typeface="Calibri Light" panose="020F0302020204030204"/>
              <a:ea typeface="Arial" charset="0"/>
              <a:cs typeface="Calibri Light" panose="020F0302020204030204"/>
            </a:endParaRPr>
          </a:p>
          <a:p>
            <a:pPr>
              <a:lnSpc>
                <a:spcPct val="100000"/>
              </a:lnSpc>
              <a:spcBef>
                <a:spcPts val="0"/>
              </a:spcBef>
              <a:defRPr/>
            </a:pPr>
            <a:r>
              <a:rPr lang="en-US" sz="2000">
                <a:solidFill>
                  <a:schemeClr val="tx1"/>
                </a:solidFill>
                <a:latin typeface="Arial"/>
                <a:ea typeface="Arial" charset="0"/>
                <a:cs typeface="Arial"/>
              </a:rPr>
              <a:t>	c) Education, and </a:t>
            </a:r>
            <a:endParaRPr lang="en-US">
              <a:solidFill>
                <a:schemeClr val="tx1"/>
              </a:solidFill>
              <a:latin typeface="Calibri Light" panose="020F0302020204030204"/>
              <a:ea typeface="Arial" charset="0"/>
              <a:cs typeface="Calibri Light"/>
            </a:endParaRPr>
          </a:p>
          <a:p>
            <a:pPr marR="0" lvl="0" algn="l" defTabSz="685800">
              <a:lnSpc>
                <a:spcPct val="100000"/>
              </a:lnSpc>
              <a:spcBef>
                <a:spcPts val="0"/>
              </a:spcBef>
              <a:spcAft>
                <a:spcPts val="0"/>
              </a:spcAft>
              <a:buClrTx/>
              <a:buSzTx/>
              <a:tabLst/>
              <a:defRPr/>
            </a:pPr>
            <a:r>
              <a:rPr lang="en-US" sz="2000">
                <a:solidFill>
                  <a:schemeClr val="tx1"/>
                </a:solidFill>
                <a:latin typeface="Arial"/>
                <a:ea typeface="Arial" charset="0"/>
                <a:cs typeface="Arial"/>
              </a:rPr>
              <a:t>	d) Urban/Rural Setting</a:t>
            </a:r>
            <a:endParaRPr lang="en-US">
              <a:solidFill>
                <a:schemeClr val="tx1"/>
              </a:solidFill>
              <a:cs typeface="Calibri Light"/>
            </a:endParaRPr>
          </a:p>
          <a:p>
            <a:pPr marR="0" lvl="0" algn="l" defTabSz="685800" rtl="0" eaLnBrk="1" fontAlgn="auto" latinLnBrk="0" hangingPunct="1">
              <a:lnSpc>
                <a:spcPct val="100000"/>
              </a:lnSpc>
              <a:spcBef>
                <a:spcPts val="600"/>
              </a:spcBef>
              <a:spcAft>
                <a:spcPts val="0"/>
              </a:spcAft>
              <a:buClrTx/>
              <a:buSzTx/>
              <a:tabLst/>
              <a:defRPr/>
            </a:pPr>
            <a:endParaRPr lang="en-US" sz="2000">
              <a:solidFill>
                <a:schemeClr val="tx1"/>
              </a:solidFill>
              <a:latin typeface="Arial"/>
              <a:ea typeface="Arial" charset="0"/>
              <a:cs typeface="Arial"/>
            </a:endParaRPr>
          </a:p>
        </p:txBody>
      </p:sp>
      <p:pic>
        <p:nvPicPr>
          <p:cNvPr id="8" name="Graphic 7" descr="Checklist">
            <a:extLst>
              <a:ext uri="{FF2B5EF4-FFF2-40B4-BE49-F238E27FC236}">
                <a16:creationId xmlns:a16="http://schemas.microsoft.com/office/drawing/2014/main" id="{CEEA4243-1310-457F-B934-ABF7586EDC9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275856" y="2461133"/>
            <a:ext cx="476273" cy="476273"/>
          </a:xfrm>
          <a:prstGeom prst="rect">
            <a:avLst/>
          </a:prstGeom>
        </p:spPr>
      </p:pic>
      <p:pic>
        <p:nvPicPr>
          <p:cNvPr id="10" name="Graphic 9" descr="Business Growth">
            <a:extLst>
              <a:ext uri="{FF2B5EF4-FFF2-40B4-BE49-F238E27FC236}">
                <a16:creationId xmlns:a16="http://schemas.microsoft.com/office/drawing/2014/main" id="{CDE23082-8EF4-4F20-BDA1-332D2931ED37}"/>
              </a:ext>
            </a:extLst>
          </p:cNvPr>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7316631" y="1876796"/>
            <a:ext cx="476275" cy="476275"/>
          </a:xfrm>
          <a:prstGeom prst="rect">
            <a:avLst/>
          </a:prstGeom>
        </p:spPr>
      </p:pic>
      <p:sp>
        <p:nvSpPr>
          <p:cNvPr id="27" name="Shape 79">
            <a:extLst>
              <a:ext uri="{FF2B5EF4-FFF2-40B4-BE49-F238E27FC236}">
                <a16:creationId xmlns:a16="http://schemas.microsoft.com/office/drawing/2014/main" id="{4051BEC0-5951-4F16-AFB8-7A96C17F89AA}"/>
              </a:ext>
            </a:extLst>
          </p:cNvPr>
          <p:cNvSpPr/>
          <p:nvPr/>
        </p:nvSpPr>
        <p:spPr>
          <a:xfrm>
            <a:off x="474593" y="415334"/>
            <a:ext cx="4825855"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l" rtl="0" fontAlgn="base"/>
            <a:r>
              <a:rPr lang="en-US" sz="2800" b="1">
                <a:solidFill>
                  <a:srgbClr val="00AEEF"/>
                </a:solidFill>
                <a:latin typeface="Arial"/>
                <a:cs typeface="Arial"/>
              </a:rPr>
              <a:t>4</a:t>
            </a:r>
            <a:r>
              <a:rPr lang="en-US" sz="2800" b="1" i="0" u="none" strike="noStrike">
                <a:solidFill>
                  <a:srgbClr val="00AEEF"/>
                </a:solidFill>
                <a:effectLst/>
                <a:latin typeface="Arial"/>
                <a:cs typeface="Arial"/>
              </a:rPr>
              <a:t>. </a:t>
            </a:r>
            <a:r>
              <a:rPr lang="en-US" sz="2800" b="1">
                <a:solidFill>
                  <a:srgbClr val="00AEEF"/>
                </a:solidFill>
                <a:latin typeface="Arial"/>
                <a:cs typeface="Arial"/>
              </a:rPr>
              <a:t>METHODOLOGY</a:t>
            </a:r>
            <a:endParaRPr lang="en-US" sz="2800" b="1" i="0">
              <a:solidFill>
                <a:srgbClr val="00AEEF"/>
              </a:solidFill>
              <a:effectLst/>
              <a:latin typeface="Arial"/>
              <a:cs typeface="Arial"/>
            </a:endParaRPr>
          </a:p>
        </p:txBody>
      </p:sp>
      <p:sp>
        <p:nvSpPr>
          <p:cNvPr id="29" name="Title 1">
            <a:extLst>
              <a:ext uri="{FF2B5EF4-FFF2-40B4-BE49-F238E27FC236}">
                <a16:creationId xmlns:a16="http://schemas.microsoft.com/office/drawing/2014/main" id="{6D13FCC9-A35A-4230-B67E-29FF9CDFF733}"/>
              </a:ext>
            </a:extLst>
          </p:cNvPr>
          <p:cNvSpPr txBox="1">
            <a:spLocks/>
          </p:cNvSpPr>
          <p:nvPr/>
        </p:nvSpPr>
        <p:spPr>
          <a:xfrm>
            <a:off x="5955283" y="513165"/>
            <a:ext cx="4693052" cy="546012"/>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srgbClr val="00AEEF"/>
                </a:solidFill>
                <a:effectLst/>
                <a:uLnTx/>
                <a:uFillTx/>
                <a:latin typeface="Arial" charset="0"/>
                <a:ea typeface="Arial" charset="0"/>
                <a:cs typeface="Arial" charset="0"/>
              </a:rPr>
              <a:t>Data Collection Modalities</a:t>
            </a:r>
          </a:p>
        </p:txBody>
      </p:sp>
      <p:sp>
        <p:nvSpPr>
          <p:cNvPr id="47" name="Title 1">
            <a:extLst>
              <a:ext uri="{FF2B5EF4-FFF2-40B4-BE49-F238E27FC236}">
                <a16:creationId xmlns:a16="http://schemas.microsoft.com/office/drawing/2014/main" id="{E2854AB0-AB78-4F5D-8689-82C2D4C0FFC5}"/>
              </a:ext>
            </a:extLst>
          </p:cNvPr>
          <p:cNvSpPr txBox="1">
            <a:spLocks/>
          </p:cNvSpPr>
          <p:nvPr/>
        </p:nvSpPr>
        <p:spPr>
          <a:xfrm>
            <a:off x="6252462" y="904444"/>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indent="-342900">
              <a:lnSpc>
                <a:spcPct val="100000"/>
              </a:lnSpc>
              <a:spcBef>
                <a:spcPts val="600"/>
              </a:spcBef>
              <a:buClr>
                <a:srgbClr val="00B0F0"/>
              </a:buClr>
              <a:buFont typeface="Arial" panose="020B0604020202020204" pitchFamily="34" charset="0"/>
              <a:buChar char="•"/>
              <a:defRPr/>
            </a:pPr>
            <a:r>
              <a:rPr kumimoji="0" lang="en-US" sz="1800" b="0" i="0" u="none" strike="noStrike" kern="1200" cap="none" spc="0" normalizeH="0" baseline="0" noProof="0">
                <a:ln>
                  <a:noFill/>
                </a:ln>
                <a:solidFill>
                  <a:schemeClr val="tx1"/>
                </a:solidFill>
                <a:effectLst/>
                <a:uLnTx/>
                <a:uFillTx/>
                <a:latin typeface="Arial"/>
                <a:ea typeface="Arial" charset="0"/>
                <a:cs typeface="Arial"/>
              </a:rPr>
              <a:t>Random Digital Dialing</a:t>
            </a:r>
            <a:r>
              <a:rPr lang="en-US" sz="1800">
                <a:solidFill>
                  <a:schemeClr val="tx1"/>
                </a:solidFill>
                <a:latin typeface="Arial"/>
                <a:ea typeface="Arial" charset="0"/>
                <a:cs typeface="Arial"/>
              </a:rPr>
              <a:t> using</a:t>
            </a:r>
            <a:r>
              <a:rPr kumimoji="0" lang="en-US" sz="1800" b="0" i="0" u="none" strike="noStrike" kern="1200" cap="none" spc="0" normalizeH="0" baseline="0" noProof="0">
                <a:ln>
                  <a:noFill/>
                </a:ln>
                <a:solidFill>
                  <a:schemeClr val="tx1"/>
                </a:solidFill>
                <a:effectLst/>
                <a:uLnTx/>
                <a:uFillTx/>
                <a:latin typeface="Arial"/>
                <a:ea typeface="Arial" charset="0"/>
                <a:cs typeface="Arial"/>
              </a:rPr>
              <a:t> Interactive Voice Recording Survey</a:t>
            </a:r>
            <a:endParaRPr lang="en-US" sz="1800" b="0" i="0" u="none" strike="noStrike" kern="1200" cap="none" spc="0" normalizeH="0" baseline="0" noProof="0">
              <a:ln>
                <a:noFill/>
              </a:ln>
              <a:solidFill>
                <a:schemeClr val="tx1"/>
              </a:solidFill>
              <a:effectLst/>
              <a:uLnTx/>
              <a:uFillTx/>
              <a:latin typeface="Arial"/>
              <a:ea typeface="Arial" charset="0"/>
              <a:cs typeface="Arial"/>
            </a:endParaRPr>
          </a:p>
          <a:p>
            <a:pPr marL="342900" indent="-342900">
              <a:lnSpc>
                <a:spcPct val="100000"/>
              </a:lnSpc>
              <a:spcBef>
                <a:spcPts val="600"/>
              </a:spcBef>
              <a:buClr>
                <a:srgbClr val="00B0F0"/>
              </a:buClr>
              <a:buFont typeface="Arial" panose="020B0604020202020204" pitchFamily="34" charset="0"/>
              <a:buChar char="•"/>
              <a:defRPr/>
            </a:pPr>
            <a:r>
              <a:rPr lang="en-US" sz="1800">
                <a:solidFill>
                  <a:schemeClr val="tx1"/>
                </a:solidFill>
                <a:latin typeface="Arial"/>
                <a:ea typeface="Arial" charset="0"/>
                <a:cs typeface="Arial"/>
              </a:rPr>
              <a:t>Face to Face (ONA platform, S. Sudan)</a:t>
            </a:r>
            <a:endParaRPr lang="en-US" sz="1800" b="0" i="0" u="none" strike="noStrike" kern="1200" cap="none" spc="0" normalizeH="0" baseline="0" noProof="0">
              <a:ln>
                <a:noFill/>
              </a:ln>
              <a:solidFill>
                <a:schemeClr val="tx1"/>
              </a:solidFill>
              <a:effectLst/>
              <a:uLnTx/>
              <a:uFillTx/>
              <a:latin typeface="Arial"/>
              <a:ea typeface="Arial" charset="0"/>
              <a:cs typeface="Arial" charset="0"/>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charset="0"/>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20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9" name="Title 1">
            <a:extLst>
              <a:ext uri="{FF2B5EF4-FFF2-40B4-BE49-F238E27FC236}">
                <a16:creationId xmlns:a16="http://schemas.microsoft.com/office/drawing/2014/main" id="{2861C0D3-53E9-49A4-87E8-06A2799E942F}"/>
              </a:ext>
            </a:extLst>
          </p:cNvPr>
          <p:cNvSpPr txBox="1">
            <a:spLocks/>
          </p:cNvSpPr>
          <p:nvPr/>
        </p:nvSpPr>
        <p:spPr>
          <a:xfrm>
            <a:off x="5955283" y="3595966"/>
            <a:ext cx="4441408" cy="546012"/>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a:defRPr/>
            </a:pPr>
            <a:r>
              <a:rPr lang="en-US" sz="2650">
                <a:solidFill>
                  <a:srgbClr val="00AEEF"/>
                </a:solidFill>
                <a:latin typeface="Arial"/>
                <a:ea typeface="Arial" charset="0"/>
                <a:cs typeface="Arial"/>
              </a:rPr>
              <a:t>Country-Level Summary</a:t>
            </a:r>
            <a:endParaRPr kumimoji="0" lang="en-US" sz="2667" b="0" i="0" u="none" strike="noStrike" kern="1200" cap="none" spc="0" normalizeH="0" baseline="0" noProof="0">
              <a:ln>
                <a:noFill/>
              </a:ln>
              <a:solidFill>
                <a:srgbClr val="00AEEF"/>
              </a:solidFill>
              <a:effectLst/>
              <a:uLnTx/>
              <a:uFillTx/>
              <a:latin typeface="Arial"/>
              <a:ea typeface="Arial" charset="0"/>
              <a:cs typeface="Arial" charset="0"/>
            </a:endParaRPr>
          </a:p>
        </p:txBody>
      </p:sp>
      <p:sp>
        <p:nvSpPr>
          <p:cNvPr id="51" name="Title 1">
            <a:extLst>
              <a:ext uri="{FF2B5EF4-FFF2-40B4-BE49-F238E27FC236}">
                <a16:creationId xmlns:a16="http://schemas.microsoft.com/office/drawing/2014/main" id="{A05D6FCE-C110-47ED-8B9A-ACDCCD187BC0}"/>
              </a:ext>
            </a:extLst>
          </p:cNvPr>
          <p:cNvSpPr txBox="1">
            <a:spLocks/>
          </p:cNvSpPr>
          <p:nvPr/>
        </p:nvSpPr>
        <p:spPr>
          <a:xfrm>
            <a:off x="5957286" y="1980026"/>
            <a:ext cx="2637140" cy="546012"/>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srgbClr val="00AEEF"/>
                </a:solidFill>
                <a:effectLst/>
                <a:uLnTx/>
                <a:uFillTx/>
                <a:latin typeface="Arial" charset="0"/>
                <a:ea typeface="Arial" charset="0"/>
                <a:cs typeface="Arial" charset="0"/>
              </a:rPr>
              <a:t>Quality Control  </a:t>
            </a:r>
          </a:p>
        </p:txBody>
      </p:sp>
      <p:sp>
        <p:nvSpPr>
          <p:cNvPr id="53" name="Title 1">
            <a:extLst>
              <a:ext uri="{FF2B5EF4-FFF2-40B4-BE49-F238E27FC236}">
                <a16:creationId xmlns:a16="http://schemas.microsoft.com/office/drawing/2014/main" id="{4DF42585-21C2-4799-AAD5-C9F47E86045A}"/>
              </a:ext>
            </a:extLst>
          </p:cNvPr>
          <p:cNvSpPr txBox="1">
            <a:spLocks/>
          </p:cNvSpPr>
          <p:nvPr/>
        </p:nvSpPr>
        <p:spPr>
          <a:xfrm>
            <a:off x="6252850" y="2376720"/>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schemeClr val="tx1"/>
                </a:solidFill>
                <a:latin typeface="Arial"/>
                <a:ea typeface="Arial" charset="0"/>
                <a:cs typeface="Arial"/>
              </a:rPr>
              <a:t>Pre-survey testing</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Methodological review of instruments</a:t>
            </a:r>
          </a:p>
          <a:p>
            <a:pPr marL="342900" marR="0" lvl="0" indent="-342900" algn="l" defTabSz="6858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Ex-Post facto sample weighting**</a:t>
            </a: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Arial" charset="0"/>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20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aphicFrame>
        <p:nvGraphicFramePr>
          <p:cNvPr id="56" name="Table 56">
            <a:extLst>
              <a:ext uri="{FF2B5EF4-FFF2-40B4-BE49-F238E27FC236}">
                <a16:creationId xmlns:a16="http://schemas.microsoft.com/office/drawing/2014/main" id="{2B7744AF-5E54-4C28-9270-B50D9347F277}"/>
              </a:ext>
            </a:extLst>
          </p:cNvPr>
          <p:cNvGraphicFramePr>
            <a:graphicFrameLocks noGrp="1"/>
          </p:cNvGraphicFramePr>
          <p:nvPr>
            <p:extLst>
              <p:ext uri="{D42A27DB-BD31-4B8C-83A1-F6EECF244321}">
                <p14:modId xmlns:p14="http://schemas.microsoft.com/office/powerpoint/2010/main" val="1831886439"/>
              </p:ext>
            </p:extLst>
          </p:nvPr>
        </p:nvGraphicFramePr>
        <p:xfrm>
          <a:off x="5955283" y="4201455"/>
          <a:ext cx="6164371" cy="1188720"/>
        </p:xfrm>
        <a:graphic>
          <a:graphicData uri="http://schemas.openxmlformats.org/drawingml/2006/table">
            <a:tbl>
              <a:tblPr firstRow="1" bandRow="1">
                <a:tableStyleId>{C083E6E3-FA7D-4D7B-A595-EF9225AFEA82}</a:tableStyleId>
              </a:tblPr>
              <a:tblGrid>
                <a:gridCol w="1392698">
                  <a:extLst>
                    <a:ext uri="{9D8B030D-6E8A-4147-A177-3AD203B41FA5}">
                      <a16:colId xmlns:a16="http://schemas.microsoft.com/office/drawing/2014/main" val="4094689363"/>
                    </a:ext>
                  </a:extLst>
                </a:gridCol>
                <a:gridCol w="1407279">
                  <a:extLst>
                    <a:ext uri="{9D8B030D-6E8A-4147-A177-3AD203B41FA5}">
                      <a16:colId xmlns:a16="http://schemas.microsoft.com/office/drawing/2014/main" val="1455218656"/>
                    </a:ext>
                  </a:extLst>
                </a:gridCol>
                <a:gridCol w="1085850">
                  <a:extLst>
                    <a:ext uri="{9D8B030D-6E8A-4147-A177-3AD203B41FA5}">
                      <a16:colId xmlns:a16="http://schemas.microsoft.com/office/drawing/2014/main" val="2305891600"/>
                    </a:ext>
                  </a:extLst>
                </a:gridCol>
                <a:gridCol w="2278544">
                  <a:extLst>
                    <a:ext uri="{9D8B030D-6E8A-4147-A177-3AD203B41FA5}">
                      <a16:colId xmlns:a16="http://schemas.microsoft.com/office/drawing/2014/main" val="3930948495"/>
                    </a:ext>
                  </a:extLst>
                </a:gridCol>
              </a:tblGrid>
              <a:tr h="326201">
                <a:tc>
                  <a:txBody>
                    <a:bodyPr/>
                    <a:lstStyle/>
                    <a:p>
                      <a:r>
                        <a:rPr lang="en-US" dirty="0"/>
                        <a:t>Country</a:t>
                      </a:r>
                    </a:p>
                  </a:txBody>
                  <a:tcPr/>
                </a:tc>
                <a:tc>
                  <a:txBody>
                    <a:bodyPr/>
                    <a:lstStyle/>
                    <a:p>
                      <a:r>
                        <a:rPr lang="en-US"/>
                        <a:t>Survey Size</a:t>
                      </a:r>
                    </a:p>
                  </a:txBody>
                  <a:tcPr/>
                </a:tc>
                <a:tc>
                  <a:txBody>
                    <a:bodyPr/>
                    <a:lstStyle/>
                    <a:p>
                      <a:r>
                        <a:rPr lang="en-US"/>
                        <a:t>Modality</a:t>
                      </a:r>
                    </a:p>
                  </a:txBody>
                  <a:tcPr/>
                </a:tc>
                <a:tc>
                  <a:txBody>
                    <a:bodyPr/>
                    <a:lstStyle/>
                    <a:p>
                      <a:r>
                        <a:rPr lang="en-US"/>
                        <a:t>CRA Type</a:t>
                      </a:r>
                    </a:p>
                  </a:txBody>
                  <a:tcPr/>
                </a:tc>
                <a:extLst>
                  <a:ext uri="{0D108BD9-81ED-4DB2-BD59-A6C34878D82A}">
                    <a16:rowId xmlns:a16="http://schemas.microsoft.com/office/drawing/2014/main" val="3079767482"/>
                  </a:ext>
                </a:extLst>
              </a:tr>
              <a:tr h="570851">
                <a:tc>
                  <a:txBody>
                    <a:bodyPr/>
                    <a:lstStyle/>
                    <a:p>
                      <a:r>
                        <a:rPr lang="en-US" i="1"/>
                        <a:t>Madagascar</a:t>
                      </a:r>
                    </a:p>
                  </a:txBody>
                  <a:tcPr anchor="ctr"/>
                </a:tc>
                <a:tc>
                  <a:txBody>
                    <a:bodyPr/>
                    <a:lstStyle/>
                    <a:p>
                      <a:r>
                        <a:rPr lang="en-US"/>
                        <a:t>n = 4282</a:t>
                      </a:r>
                    </a:p>
                  </a:txBody>
                  <a:tcPr anchor="ctr"/>
                </a:tc>
                <a:tc>
                  <a:txBody>
                    <a:bodyPr/>
                    <a:lstStyle/>
                    <a:p>
                      <a:r>
                        <a:rPr lang="en-US"/>
                        <a:t>Paper-based</a:t>
                      </a:r>
                    </a:p>
                  </a:txBody>
                  <a:tcPr anchor="ctr"/>
                </a:tc>
                <a:tc>
                  <a:txBody>
                    <a:bodyPr/>
                    <a:lstStyle/>
                    <a:p>
                      <a:r>
                        <a:rPr lang="en-US" sz="1600" dirty="0"/>
                        <a:t>National and Localized Baseline with CRA 2</a:t>
                      </a:r>
                      <a:r>
                        <a:rPr lang="en-US" sz="1600" baseline="30000" dirty="0"/>
                        <a:t>nd</a:t>
                      </a:r>
                      <a:r>
                        <a:rPr lang="en-US" sz="1600" dirty="0"/>
                        <a:t> and 3</a:t>
                      </a:r>
                      <a:r>
                        <a:rPr lang="en-US" sz="1600" baseline="30000" dirty="0"/>
                        <a:t>rd</a:t>
                      </a:r>
                      <a:r>
                        <a:rPr lang="en-US" sz="1600" dirty="0"/>
                        <a:t> Round</a:t>
                      </a:r>
                    </a:p>
                  </a:txBody>
                  <a:tcPr/>
                </a:tc>
                <a:extLst>
                  <a:ext uri="{0D108BD9-81ED-4DB2-BD59-A6C34878D82A}">
                    <a16:rowId xmlns:a16="http://schemas.microsoft.com/office/drawing/2014/main" val="2612428314"/>
                  </a:ext>
                </a:extLst>
              </a:tr>
            </a:tbl>
          </a:graphicData>
        </a:graphic>
      </p:graphicFrame>
      <p:sp>
        <p:nvSpPr>
          <p:cNvPr id="4" name="Footer Placeholder 3">
            <a:extLst>
              <a:ext uri="{FF2B5EF4-FFF2-40B4-BE49-F238E27FC236}">
                <a16:creationId xmlns:a16="http://schemas.microsoft.com/office/drawing/2014/main" id="{15C80EF0-21CD-446B-8E85-0DABA33CF180}"/>
              </a:ext>
            </a:extLst>
          </p:cNvPr>
          <p:cNvSpPr>
            <a:spLocks noGrp="1"/>
          </p:cNvSpPr>
          <p:nvPr>
            <p:ph type="ftr" sz="quarter" idx="11"/>
          </p:nvPr>
        </p:nvSpPr>
        <p:spPr>
          <a:xfrm>
            <a:off x="205752" y="6442666"/>
            <a:ext cx="4761103" cy="365125"/>
          </a:xfrm>
        </p:spPr>
        <p:txBody>
          <a:bodyPr/>
          <a:lstStyle/>
          <a:p>
            <a:pPr algn="l"/>
            <a:r>
              <a:rPr lang="en-US">
                <a:solidFill>
                  <a:schemeClr val="tx1"/>
                </a:solidFill>
              </a:rPr>
              <a:t>6 | Community Rapid Assessment on COVID: 3 Countries in ESAR</a:t>
            </a:r>
          </a:p>
        </p:txBody>
      </p:sp>
      <p:sp>
        <p:nvSpPr>
          <p:cNvPr id="21" name="TextBox 20">
            <a:hlinkClick r:id="rId7"/>
            <a:extLst>
              <a:ext uri="{FF2B5EF4-FFF2-40B4-BE49-F238E27FC236}">
                <a16:creationId xmlns:a16="http://schemas.microsoft.com/office/drawing/2014/main" id="{A7DA8597-C011-4F93-B23D-6EFCFB6B1AF7}"/>
              </a:ext>
            </a:extLst>
          </p:cNvPr>
          <p:cNvSpPr txBox="1"/>
          <p:nvPr/>
        </p:nvSpPr>
        <p:spPr>
          <a:xfrm>
            <a:off x="7225145" y="6338530"/>
            <a:ext cx="4761103" cy="369332"/>
          </a:xfrm>
          <a:prstGeom prst="rect">
            <a:avLst/>
          </a:prstGeom>
          <a:solidFill>
            <a:srgbClr val="FFFFFF">
              <a:lumMod val="9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B0F0"/>
                </a:solidFill>
                <a:effectLst/>
                <a:uLnTx/>
                <a:uFillTx/>
                <a:latin typeface="Arial" panose="020B0604020202020204"/>
              </a:rPr>
              <a:t>Find CRA ESARO Model questionnaire here </a:t>
            </a:r>
          </a:p>
        </p:txBody>
      </p:sp>
    </p:spTree>
    <p:extLst>
      <p:ext uri="{BB962C8B-B14F-4D97-AF65-F5344CB8AC3E}">
        <p14:creationId xmlns:p14="http://schemas.microsoft.com/office/powerpoint/2010/main" val="1652756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Shape 79">
            <a:extLst>
              <a:ext uri="{FF2B5EF4-FFF2-40B4-BE49-F238E27FC236}">
                <a16:creationId xmlns:a16="http://schemas.microsoft.com/office/drawing/2014/main" id="{2E5976DA-89A0-6A42-972B-DFE01306F834}"/>
              </a:ext>
            </a:extLst>
          </p:cNvPr>
          <p:cNvSpPr/>
          <p:nvPr/>
        </p:nvSpPr>
        <p:spPr>
          <a:xfrm>
            <a:off x="445113" y="319650"/>
            <a:ext cx="6095466" cy="4877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5</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 </a:t>
            </a:r>
            <a:r>
              <a:rPr lang="en-US" sz="2800" b="1" spc="-10">
                <a:solidFill>
                  <a:srgbClr val="00AEEF"/>
                </a:solidFill>
                <a:latin typeface="Arial"/>
                <a:ea typeface="Arial" charset="0"/>
                <a:cs typeface="Arial"/>
                <a:sym typeface="Montserrat-Regular"/>
              </a:rPr>
              <a:t>ANALYTICAL APPROACH</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3" name="Title 1">
            <a:extLst>
              <a:ext uri="{FF2B5EF4-FFF2-40B4-BE49-F238E27FC236}">
                <a16:creationId xmlns:a16="http://schemas.microsoft.com/office/drawing/2014/main" id="{07D219C6-D6F3-4F95-AFDF-9BC42EF753EB}"/>
              </a:ext>
            </a:extLst>
          </p:cNvPr>
          <p:cNvSpPr txBox="1">
            <a:spLocks/>
          </p:cNvSpPr>
          <p:nvPr/>
        </p:nvSpPr>
        <p:spPr>
          <a:xfrm>
            <a:off x="364819" y="976832"/>
            <a:ext cx="3121331" cy="816903"/>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R="0" lvl="0" algn="l" defTabSz="685800" rtl="0" eaLnBrk="1" fontAlgn="auto" latinLnBrk="0" hangingPunct="1">
              <a:lnSpc>
                <a:spcPct val="90000"/>
              </a:lnSpc>
              <a:spcBef>
                <a:spcPts val="600"/>
              </a:spcBef>
              <a:spcAft>
                <a:spcPts val="0"/>
              </a:spcAft>
              <a:buClrTx/>
              <a:buSzTx/>
              <a:tabLst/>
              <a:defRPr/>
            </a:pPr>
            <a:r>
              <a:rPr kumimoji="0" lang="en-US" sz="2000" b="1" i="0" u="none" strike="noStrike" kern="1200" cap="none" spc="0" normalizeH="0" baseline="0" noProof="0">
                <a:ln>
                  <a:noFill/>
                </a:ln>
                <a:solidFill>
                  <a:srgbClr val="00B0F0"/>
                </a:solidFill>
                <a:effectLst/>
                <a:uLnTx/>
                <a:uFillTx/>
                <a:latin typeface="Arial" charset="0"/>
                <a:ea typeface="Arial" charset="0"/>
                <a:cs typeface="Arial" charset="0"/>
              </a:rPr>
              <a:t>Principles: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Arial" charset="0"/>
                <a:ea typeface="Arial" charset="0"/>
                <a:cs typeface="Arial" charset="0"/>
              </a:rPr>
              <a:t>Rapid deployment</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Key insights focus on behaviors and drivers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Rigorous but flexible approach (</a:t>
            </a:r>
            <a:r>
              <a:rPr lang="en-US" sz="1600">
                <a:solidFill>
                  <a:prstClr val="black"/>
                </a:solidFill>
                <a:latin typeface="Arial" charset="0"/>
                <a:ea typeface="Arial" charset="0"/>
                <a:cs typeface="Arial" charset="0"/>
              </a:rPr>
              <a:t>including exploratory and non-parametric approaches</a:t>
            </a:r>
            <a:r>
              <a:rPr lang="en-US" sz="2000">
                <a:solidFill>
                  <a:prstClr val="black"/>
                </a:solidFill>
                <a:latin typeface="Arial" charset="0"/>
                <a:ea typeface="Arial" charset="0"/>
                <a:cs typeface="Arial" charset="0"/>
              </a:rPr>
              <a:t>)</a:t>
            </a: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Title 1">
            <a:extLst>
              <a:ext uri="{FF2B5EF4-FFF2-40B4-BE49-F238E27FC236}">
                <a16:creationId xmlns:a16="http://schemas.microsoft.com/office/drawing/2014/main" id="{5895069D-247C-4C26-AFA9-5BE71EA78504}"/>
              </a:ext>
            </a:extLst>
          </p:cNvPr>
          <p:cNvSpPr txBox="1">
            <a:spLocks/>
          </p:cNvSpPr>
          <p:nvPr/>
        </p:nvSpPr>
        <p:spPr>
          <a:xfrm>
            <a:off x="364819" y="3554730"/>
            <a:ext cx="2995601"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a:spcBef>
                <a:spcPts val="600"/>
              </a:spcBef>
              <a:defRPr/>
            </a:pPr>
            <a:r>
              <a:rPr kumimoji="0" lang="en-US" sz="2000" b="1" i="0" u="none" strike="noStrike" kern="1200" cap="none" spc="0" normalizeH="0" baseline="0" noProof="0">
                <a:ln>
                  <a:noFill/>
                </a:ln>
                <a:solidFill>
                  <a:srgbClr val="00B0F0"/>
                </a:solidFill>
                <a:effectLst/>
                <a:uLnTx/>
                <a:uFillTx/>
                <a:latin typeface="Arial"/>
                <a:ea typeface="Arial" charset="0"/>
                <a:cs typeface="Arial"/>
              </a:rPr>
              <a:t>For this review</a:t>
            </a:r>
            <a:r>
              <a:rPr lang="en-US" sz="2000" b="1">
                <a:solidFill>
                  <a:srgbClr val="00B0F0"/>
                </a:solidFill>
                <a:latin typeface="Arial"/>
                <a:ea typeface="Arial" charset="0"/>
                <a:cs typeface="Arial"/>
              </a:rPr>
              <a:t>, we will:</a:t>
            </a:r>
            <a:endParaRPr kumimoji="0" lang="en-US" sz="2000" b="1" i="0" u="none" strike="noStrike" kern="1200" cap="none" spc="0" normalizeH="0" baseline="0" noProof="0">
              <a:ln>
                <a:noFill/>
              </a:ln>
              <a:solidFill>
                <a:srgbClr val="00B0F0"/>
              </a:solidFill>
              <a:effectLst/>
              <a:uLnTx/>
              <a:uFillTx/>
              <a:latin typeface="Arial"/>
              <a:ea typeface="Arial" charset="0"/>
              <a:cs typeface="Arial" charset="0"/>
            </a:endParaRPr>
          </a:p>
          <a:p>
            <a:pPr marL="342900" indent="-342900">
              <a:spcBef>
                <a:spcPts val="600"/>
              </a:spcBef>
              <a:buClr>
                <a:srgbClr val="00B0F0"/>
              </a:buClr>
              <a:buFont typeface="Arial" panose="020B0604020202020204" pitchFamily="34" charset="0"/>
              <a:buChar char="•"/>
              <a:defRPr/>
            </a:pPr>
            <a:r>
              <a:rPr lang="en-US" sz="2000">
                <a:solidFill>
                  <a:schemeClr val="bg1"/>
                </a:solidFill>
                <a:latin typeface="Arial"/>
                <a:ea typeface="Arial" charset="0"/>
                <a:cs typeface="Arial"/>
              </a:rPr>
              <a:t>Focus</a:t>
            </a:r>
            <a:r>
              <a:rPr kumimoji="0" lang="en-US" sz="2000" b="0" i="0" u="none" strike="noStrike" kern="1200" cap="none" spc="0" normalizeH="0" baseline="0" noProof="0">
                <a:ln>
                  <a:noFill/>
                </a:ln>
                <a:solidFill>
                  <a:schemeClr val="bg1"/>
                </a:solidFill>
                <a:effectLst/>
                <a:uLnTx/>
                <a:uFillTx/>
                <a:latin typeface="Arial"/>
                <a:ea typeface="Arial" charset="0"/>
                <a:cs typeface="Arial"/>
              </a:rPr>
              <a:t> on key </a:t>
            </a:r>
            <a:r>
              <a:rPr lang="en-US" sz="2000">
                <a:solidFill>
                  <a:schemeClr val="bg1"/>
                </a:solidFill>
                <a:latin typeface="Arial"/>
                <a:ea typeface="Arial" charset="0"/>
                <a:cs typeface="Arial"/>
              </a:rPr>
              <a:t>variables and look at comparisons across countries and groups</a:t>
            </a:r>
            <a:endParaRPr lang="en-US" sz="2000" b="0" u="none" strike="noStrike" kern="1200" cap="none" spc="0" normalizeH="0" baseline="0" noProof="0">
              <a:ln>
                <a:noFill/>
              </a:ln>
              <a:solidFill>
                <a:schemeClr val="bg1"/>
              </a:solidFill>
              <a:effectLst/>
              <a:uLnTx/>
              <a:uFillTx/>
              <a:latin typeface="Arial"/>
              <a:ea typeface="Arial" charset="0"/>
              <a:cs typeface="Arial" charset="0"/>
            </a:endParaRPr>
          </a:p>
          <a:p>
            <a:pPr marL="342900" indent="-342900">
              <a:spcBef>
                <a:spcPts val="600"/>
              </a:spcBef>
              <a:buClr>
                <a:srgbClr val="00B0F0"/>
              </a:buClr>
              <a:buFont typeface="Arial" panose="020B0604020202020204" pitchFamily="34" charset="0"/>
              <a:buChar char="•"/>
              <a:defRPr/>
            </a:pPr>
            <a:r>
              <a:rPr lang="en-US" sz="2000">
                <a:solidFill>
                  <a:schemeClr val="bg1"/>
                </a:solidFill>
                <a:latin typeface="Arial"/>
                <a:ea typeface="Arial" charset="0"/>
                <a:cs typeface="Arial"/>
              </a:rPr>
              <a:t>Highlight insights for program application </a:t>
            </a:r>
            <a:endParaRPr lang="en-US" sz="2000">
              <a:solidFill>
                <a:schemeClr val="bg1"/>
              </a:solidFill>
              <a:latin typeface="Arial" charset="0"/>
              <a:ea typeface="Arial" charset="0"/>
              <a:cs typeface="Arial" charset="0"/>
            </a:endParaRPr>
          </a:p>
          <a:p>
            <a:pPr marR="0" lvl="0" algn="l" defTabSz="685800" rtl="0" eaLnBrk="1" fontAlgn="auto" latinLnBrk="0" hangingPunct="1">
              <a:lnSpc>
                <a:spcPct val="90000"/>
              </a:lnSpc>
              <a:spcBef>
                <a:spcPts val="600"/>
              </a:spcBef>
              <a:spcAft>
                <a:spcPts val="0"/>
              </a:spcAft>
              <a:buClrTx/>
              <a:buSzTx/>
              <a:tabLst/>
              <a:defRPr/>
            </a:pPr>
            <a:endParaRPr lang="en-US" sz="2000">
              <a:solidFill>
                <a:srgbClr val="00B0F0"/>
              </a:solidFill>
              <a:latin typeface="Arial"/>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00B0F0"/>
              </a:solidFill>
              <a:effectLst/>
              <a:highlight>
                <a:srgbClr val="000000"/>
              </a:highlight>
              <a:uLnTx/>
              <a:uFillTx/>
              <a:latin typeface="Arial" charset="0"/>
              <a:ea typeface="Arial" charset="0"/>
              <a:cs typeface="Arial" charset="0"/>
            </a:endParaRPr>
          </a:p>
        </p:txBody>
      </p:sp>
      <p:sp>
        <p:nvSpPr>
          <p:cNvPr id="8" name="Footer Placeholder 8">
            <a:extLst>
              <a:ext uri="{FF2B5EF4-FFF2-40B4-BE49-F238E27FC236}">
                <a16:creationId xmlns:a16="http://schemas.microsoft.com/office/drawing/2014/main" id="{A5230431-08DD-46CC-BCB3-ACCBC8D1D235}"/>
              </a:ext>
            </a:extLst>
          </p:cNvPr>
          <p:cNvSpPr txBox="1">
            <a:spLocks/>
          </p:cNvSpPr>
          <p:nvPr/>
        </p:nvSpPr>
        <p:spPr>
          <a:xfrm>
            <a:off x="278417" y="6355787"/>
            <a:ext cx="4114800" cy="365125"/>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50">
                <a:solidFill>
                  <a:schemeClr val="bg1"/>
                </a:solidFill>
              </a:rPr>
              <a:t>7  Community Rapid Assessment on COVID: 3 Countries in ESAR</a:t>
            </a:r>
          </a:p>
        </p:txBody>
      </p:sp>
      <p:pic>
        <p:nvPicPr>
          <p:cNvPr id="1026" name="Picture 2">
            <a:extLst>
              <a:ext uri="{FF2B5EF4-FFF2-40B4-BE49-F238E27FC236}">
                <a16:creationId xmlns:a16="http://schemas.microsoft.com/office/drawing/2014/main" id="{C1E57021-0756-4C24-A825-F1A669D4D0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28" t="4423" r="4153" b="5561"/>
          <a:stretch/>
        </p:blipFill>
        <p:spPr bwMode="auto">
          <a:xfrm>
            <a:off x="3486150" y="1422325"/>
            <a:ext cx="8619893" cy="40133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4"/>
            <a:extLst>
              <a:ext uri="{FF2B5EF4-FFF2-40B4-BE49-F238E27FC236}">
                <a16:creationId xmlns:a16="http://schemas.microsoft.com/office/drawing/2014/main" id="{52FDFA2E-67F5-460F-A5C4-FB1DA23C081B}"/>
              </a:ext>
            </a:extLst>
          </p:cNvPr>
          <p:cNvSpPr txBox="1"/>
          <p:nvPr/>
        </p:nvSpPr>
        <p:spPr>
          <a:xfrm>
            <a:off x="8697432" y="5681255"/>
            <a:ext cx="3164504" cy="369332"/>
          </a:xfrm>
          <a:prstGeom prst="rect">
            <a:avLst/>
          </a:prstGeom>
          <a:solidFill>
            <a:schemeClr val="tx2">
              <a:lumMod val="95000"/>
            </a:schemeClr>
          </a:solidFill>
        </p:spPr>
        <p:txBody>
          <a:bodyPr wrap="square" rtlCol="0">
            <a:spAutoFit/>
          </a:bodyPr>
          <a:lstStyle/>
          <a:p>
            <a:pPr algn="ctr"/>
            <a:r>
              <a:rPr lang="en-US">
                <a:solidFill>
                  <a:srgbClr val="00B0F0"/>
                </a:solidFill>
              </a:rPr>
              <a:t>Find CRA Analytic Plan here </a:t>
            </a:r>
          </a:p>
        </p:txBody>
      </p:sp>
    </p:spTree>
    <p:extLst>
      <p:ext uri="{BB962C8B-B14F-4D97-AF65-F5344CB8AC3E}">
        <p14:creationId xmlns:p14="http://schemas.microsoft.com/office/powerpoint/2010/main" val="333149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Shape 79">
            <a:extLst>
              <a:ext uri="{FF2B5EF4-FFF2-40B4-BE49-F238E27FC236}">
                <a16:creationId xmlns:a16="http://schemas.microsoft.com/office/drawing/2014/main" id="{2E5976DA-89A0-6A42-972B-DFE01306F834}"/>
              </a:ext>
            </a:extLst>
          </p:cNvPr>
          <p:cNvSpPr/>
          <p:nvPr/>
        </p:nvSpPr>
        <p:spPr>
          <a:xfrm>
            <a:off x="271734" y="341437"/>
            <a:ext cx="3221364"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lang="en-US" sz="3000" b="1" spc="-10">
                <a:solidFill>
                  <a:srgbClr val="00AEEF"/>
                </a:solidFill>
                <a:latin typeface="Arial" charset="0"/>
                <a:ea typeface="Arial" charset="0"/>
                <a:cs typeface="Arial" charset="0"/>
                <a:sym typeface="Montserrat-Regular"/>
              </a:rPr>
              <a:t>6</a:t>
            </a:r>
            <a:r>
              <a:rPr kumimoji="0" lang="en-US" sz="3000" b="1" i="0" u="none" strike="noStrike" kern="1200" cap="none" spc="-10" normalizeH="0" baseline="0" noProof="0">
                <a:ln>
                  <a:noFill/>
                </a:ln>
                <a:solidFill>
                  <a:srgbClr val="00AEEF"/>
                </a:solidFill>
                <a:effectLst/>
                <a:uLnTx/>
                <a:uFillTx/>
                <a:latin typeface="Arial" charset="0"/>
                <a:ea typeface="Arial" charset="0"/>
                <a:cs typeface="Arial" charset="0"/>
                <a:sym typeface="Montserrat-Regular"/>
              </a:rPr>
              <a:t>. MAIN QUESTIONS</a:t>
            </a:r>
          </a:p>
        </p:txBody>
      </p:sp>
      <p:graphicFrame>
        <p:nvGraphicFramePr>
          <p:cNvPr id="11" name="Table 10">
            <a:extLst>
              <a:ext uri="{FF2B5EF4-FFF2-40B4-BE49-F238E27FC236}">
                <a16:creationId xmlns:a16="http://schemas.microsoft.com/office/drawing/2014/main" id="{43027E68-338B-5F40-AFD0-5C13E7848EF8}"/>
              </a:ext>
            </a:extLst>
          </p:cNvPr>
          <p:cNvGraphicFramePr>
            <a:graphicFrameLocks noGrp="1"/>
          </p:cNvGraphicFramePr>
          <p:nvPr>
            <p:extLst>
              <p:ext uri="{D42A27DB-BD31-4B8C-83A1-F6EECF244321}">
                <p14:modId xmlns:p14="http://schemas.microsoft.com/office/powerpoint/2010/main" val="2194584546"/>
              </p:ext>
            </p:extLst>
          </p:nvPr>
        </p:nvGraphicFramePr>
        <p:xfrm>
          <a:off x="113731" y="6380085"/>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8</a:t>
                      </a:fld>
                      <a:r>
                        <a:rPr lang="en-US" sz="1050" b="0">
                          <a:solidFill>
                            <a:schemeClr val="bg1"/>
                          </a:solidFill>
                        </a:rPr>
                        <a:t> </a:t>
                      </a:r>
                      <a:r>
                        <a:rPr lang="en-US" sz="1050" b="0">
                          <a:solidFill>
                            <a:schemeClr val="bg2"/>
                          </a:solidFil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Arial"/>
                        </a:rPr>
                        <a:t> </a:t>
                      </a:r>
                      <a:r>
                        <a:rPr lang="en-US" sz="1050" b="0" i="0" kern="1200">
                          <a:solidFill>
                            <a:schemeClr val="bg2"/>
                          </a:solidFill>
                          <a:effectLst/>
                          <a:latin typeface="+mn-lt"/>
                          <a:ea typeface="+mn-ea"/>
                          <a:cs typeface="+mn-cs"/>
                        </a:rPr>
                        <a:t> </a:t>
                      </a:r>
                      <a:r>
                        <a:rPr lang="en-US" sz="1050" b="0" i="0" u="none" strike="noStrike" kern="1200" noProof="0">
                          <a:solidFill>
                            <a:schemeClr val="bg1"/>
                          </a:solidFill>
                          <a:effectLst/>
                          <a:latin typeface="+mn-lt"/>
                        </a:rPr>
                        <a:t> Community Rapid Assessment on COVID: 3 Countries in ESAR</a:t>
                      </a:r>
                      <a:endParaRPr lang="en-US" sz="1050" b="0" i="0" u="none" strike="noStrike" kern="1200" noProof="0">
                        <a:effectLst/>
                      </a:endParaRPr>
                    </a:p>
                    <a:p>
                      <a:pPr marL="0" marR="0" lvl="0" indent="0" algn="l" defTabSz="914400">
                        <a:lnSpc>
                          <a:spcPct val="150000"/>
                        </a:lnSpc>
                        <a:spcBef>
                          <a:spcPts val="0"/>
                        </a:spcBef>
                        <a:spcAft>
                          <a:spcPts val="0"/>
                        </a:spcAft>
                        <a:buClrTx/>
                        <a:buSzTx/>
                        <a:buFontTx/>
                        <a:buNone/>
                        <a:tabLst/>
                        <a:defRPr/>
                      </a:pPr>
                      <a:endParaRPr lang="en-US" sz="1050" b="0" i="0" kern="1200">
                        <a:solidFill>
                          <a:schemeClr val="bg2"/>
                        </a:solidFill>
                        <a:effectLst/>
                        <a:latin typeface="+mn-lt"/>
                        <a:ea typeface="+mn-ea"/>
                        <a:cs typeface="+mn-cs"/>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2" name="Title 1">
            <a:extLst>
              <a:ext uri="{FF2B5EF4-FFF2-40B4-BE49-F238E27FC236}">
                <a16:creationId xmlns:a16="http://schemas.microsoft.com/office/drawing/2014/main" id="{365C70B9-B016-45A9-A64F-11F9BF960BDA}"/>
              </a:ext>
            </a:extLst>
          </p:cNvPr>
          <p:cNvSpPr txBox="1">
            <a:spLocks/>
          </p:cNvSpPr>
          <p:nvPr/>
        </p:nvSpPr>
        <p:spPr>
          <a:xfrm>
            <a:off x="269594" y="1934618"/>
            <a:ext cx="2212349" cy="1863659"/>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R="0" lvl="0" algn="l" defTabSz="685800" rtl="0" eaLnBrk="1" fontAlgn="auto" latinLnBrk="0" hangingPunct="1">
              <a:lnSpc>
                <a:spcPct val="90000"/>
              </a:lnSpc>
              <a:spcBef>
                <a:spcPts val="600"/>
              </a:spcBef>
              <a:spcAft>
                <a:spcPts val="0"/>
              </a:spcAft>
              <a:buClrTx/>
              <a:buSzTx/>
              <a:tabLst/>
              <a:defRPr/>
            </a:pPr>
            <a:r>
              <a:rPr lang="en-US" sz="1800" b="1">
                <a:solidFill>
                  <a:prstClr val="black"/>
                </a:solidFill>
                <a:latin typeface="Arial" charset="0"/>
                <a:ea typeface="Arial" charset="0"/>
                <a:cs typeface="Arial" charset="0"/>
              </a:rPr>
              <a:t>For these early results, we will:</a:t>
            </a:r>
          </a:p>
          <a:p>
            <a:pPr marR="0" lvl="0" algn="l" defTabSz="685800" rtl="0" eaLnBrk="1" fontAlgn="auto" latinLnBrk="0" hangingPunct="1">
              <a:lnSpc>
                <a:spcPct val="90000"/>
              </a:lnSpc>
              <a:spcBef>
                <a:spcPts val="600"/>
              </a:spcBef>
              <a:spcAft>
                <a:spcPts val="0"/>
              </a:spcAft>
              <a:buClrTx/>
              <a:buSzTx/>
              <a:tabLst/>
              <a:defRPr/>
            </a:pPr>
            <a:endParaRPr kumimoji="0" lang="en-US" sz="1800" b="1" i="0" u="none" strike="noStrike" kern="1200" cap="none" spc="0" normalizeH="0" baseline="0" noProof="0">
              <a:ln>
                <a:noFill/>
              </a:ln>
              <a:solidFill>
                <a:prstClr val="black"/>
              </a:solidFill>
              <a:effectLst/>
              <a:uLnTx/>
              <a:uFillTx/>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Review selected key findings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Compare across countries, where possible</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Highlight insights and areas for further analyses</a:t>
            </a: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18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18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5122" name="Picture 2">
            <a:extLst>
              <a:ext uri="{FF2B5EF4-FFF2-40B4-BE49-F238E27FC236}">
                <a16:creationId xmlns:a16="http://schemas.microsoft.com/office/drawing/2014/main" id="{EE776AD1-BD0B-4C1A-A17C-690676748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91" t="5960" r="4490" b="4375"/>
          <a:stretch/>
        </p:blipFill>
        <p:spPr bwMode="auto">
          <a:xfrm>
            <a:off x="2615376" y="242047"/>
            <a:ext cx="9431845" cy="5954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08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8366767-CD2E-4CAA-80FA-9E74EBE7BF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970" r="22970"/>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graphicFrame>
        <p:nvGraphicFramePr>
          <p:cNvPr id="12" name="Table 11">
            <a:extLst>
              <a:ext uri="{FF2B5EF4-FFF2-40B4-BE49-F238E27FC236}">
                <a16:creationId xmlns:a16="http://schemas.microsoft.com/office/drawing/2014/main" id="{338CB820-7AED-364C-8052-CC2CE259BAAB}"/>
              </a:ext>
            </a:extLst>
          </p:cNvPr>
          <p:cNvGraphicFramePr>
            <a:graphicFrameLocks noGrp="1"/>
          </p:cNvGraphicFramePr>
          <p:nvPr>
            <p:extLst>
              <p:ext uri="{D42A27DB-BD31-4B8C-83A1-F6EECF244321}">
                <p14:modId xmlns:p14="http://schemas.microsoft.com/office/powerpoint/2010/main" val="3020633711"/>
              </p:ext>
            </p:extLst>
          </p:nvPr>
        </p:nvGraphicFramePr>
        <p:xfrm>
          <a:off x="75387" y="6316154"/>
          <a:ext cx="11023122" cy="541846"/>
        </p:xfrm>
        <a:graphic>
          <a:graphicData uri="http://schemas.openxmlformats.org/drawingml/2006/table">
            <a:tbl>
              <a:tblPr firstRow="1">
                <a:tableStyleId>{2D5ABB26-0587-4C30-8999-92F81FD0307C}</a:tableStyleId>
              </a:tblPr>
              <a:tblGrid>
                <a:gridCol w="5511561">
                  <a:extLst>
                    <a:ext uri="{9D8B030D-6E8A-4147-A177-3AD203B41FA5}">
                      <a16:colId xmlns:a16="http://schemas.microsoft.com/office/drawing/2014/main" val="1063476286"/>
                    </a:ext>
                  </a:extLst>
                </a:gridCol>
                <a:gridCol w="5511561">
                  <a:extLst>
                    <a:ext uri="{9D8B030D-6E8A-4147-A177-3AD203B41FA5}">
                      <a16:colId xmlns:a16="http://schemas.microsoft.com/office/drawing/2014/main" val="399418297"/>
                    </a:ext>
                  </a:extLst>
                </a:gridCol>
              </a:tblGrid>
              <a:tr h="536747">
                <a:tc>
                  <a:txBody>
                    <a:bodyPr/>
                    <a:lstStyle/>
                    <a:p>
                      <a:pPr marL="0" marR="0" lvl="0" indent="0" algn="l" rtl="0" eaLnBrk="1" fontAlgn="auto" latinLnBrk="0" hangingPunct="1">
                        <a:lnSpc>
                          <a:spcPct val="150000"/>
                        </a:lnSpc>
                        <a:spcBef>
                          <a:spcPts val="0"/>
                        </a:spcBef>
                        <a:spcAft>
                          <a:spcPts val="0"/>
                        </a:spcAft>
                        <a:buFontTx/>
                        <a:buNone/>
                      </a:pPr>
                      <a:fld id="{19283BD8-4331-4442-8D7F-5AA08B22643F}" type="slidenum">
                        <a:rPr lang="en-US" sz="1050" b="0" dirty="0" smtClean="0">
                          <a:solidFill>
                            <a:schemeClr val="bg1"/>
                          </a:solidFill>
                        </a:rPr>
                        <a:pPr marL="0" marR="0" lvl="0" indent="0" algn="l" rtl="0" eaLnBrk="1" fontAlgn="auto" latinLnBrk="0" hangingPunct="1">
                          <a:lnSpc>
                            <a:spcPct val="150000"/>
                          </a:lnSpc>
                          <a:spcBef>
                            <a:spcPts val="0"/>
                          </a:spcBef>
                          <a:spcAft>
                            <a:spcPts val="0"/>
                          </a:spcAft>
                          <a:buFontTx/>
                          <a:buNone/>
                        </a:pPr>
                        <a:t>9</a:t>
                      </a:fld>
                      <a:r>
                        <a:rPr lang="en-US" sz="1050" b="0">
                          <a:solidFill>
                            <a:schemeClr val="bg1"/>
                          </a:solidFill>
                        </a:rPr>
                        <a:t>  </a:t>
                      </a:r>
                      <a:r>
                        <a:rPr lang="en-US" sz="1050" b="0" i="0" kern="1200">
                          <a:solidFill>
                            <a:schemeClr val="bg2"/>
                          </a:solidFill>
                          <a:effectLst/>
                          <a:latin typeface="+mn-lt"/>
                          <a:ea typeface="+mn-ea"/>
                          <a:cs typeface="+mn-cs"/>
                        </a:rPr>
                        <a:t>| </a:t>
                      </a:r>
                      <a:r>
                        <a:rPr lang="en-US" sz="1050" b="0" i="0" u="none" strike="noStrike" noProof="0">
                          <a:solidFill>
                            <a:schemeClr val="bg1"/>
                          </a:solidFill>
                          <a:latin typeface="Arial"/>
                        </a:rPr>
                        <a:t> Community Rapid Assessment on COVID: 3 Countries in ESAR</a:t>
                      </a:r>
                      <a:endParaRPr lang="en-US" sz="1050" b="0" i="0" u="none" strike="noStrike" noProof="0">
                        <a:latin typeface="Arial"/>
                      </a:endParaRPr>
                    </a:p>
                    <a:p>
                      <a:pPr marL="0" marR="0" lvl="0" indent="0" algn="l" defTabSz="914400">
                        <a:lnSpc>
                          <a:spcPct val="150000"/>
                        </a:lnSpc>
                        <a:spcBef>
                          <a:spcPts val="0"/>
                        </a:spcBef>
                        <a:spcAft>
                          <a:spcPts val="0"/>
                        </a:spcAft>
                        <a:buClrTx/>
                        <a:buSzTx/>
                        <a:buFontTx/>
                        <a:buNone/>
                        <a:tabLst/>
                        <a:defRPr/>
                      </a:pPr>
                      <a:endParaRPr lang="en-US" sz="1050" b="0">
                        <a:solidFill>
                          <a:schemeClr val="bg1"/>
                        </a:solidFill>
                      </a:endParaRPr>
                    </a:p>
                  </a:txBody>
                  <a:tcPr/>
                </a:tc>
                <a:tc>
                  <a:txBody>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lang="en-US" sz="1400" b="1">
                        <a:solidFill>
                          <a:schemeClr val="tx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1670588"/>
                  </a:ext>
                </a:extLst>
              </a:tr>
            </a:tbl>
          </a:graphicData>
        </a:graphic>
      </p:graphicFrame>
      <p:sp>
        <p:nvSpPr>
          <p:cNvPr id="7" name="Shape 79">
            <a:extLst>
              <a:ext uri="{FF2B5EF4-FFF2-40B4-BE49-F238E27FC236}">
                <a16:creationId xmlns:a16="http://schemas.microsoft.com/office/drawing/2014/main" id="{FACBBF00-52F6-B54D-8EE1-FD215EDB8134}"/>
              </a:ext>
            </a:extLst>
          </p:cNvPr>
          <p:cNvSpPr/>
          <p:nvPr/>
        </p:nvSpPr>
        <p:spPr>
          <a:xfrm>
            <a:off x="816145" y="663578"/>
            <a:ext cx="5204032" cy="17235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2800" b="1" spc="-10">
                <a:solidFill>
                  <a:srgbClr val="00AEEF"/>
                </a:solidFill>
                <a:latin typeface="Arial" charset="0"/>
                <a:ea typeface="Arial" charset="0"/>
                <a:cs typeface="Arial" charset="0"/>
                <a:sym typeface="Montserrat-Regular"/>
              </a:rPr>
              <a:t>7</a:t>
            </a:r>
            <a:r>
              <a:rPr kumimoji="0" lang="en-US" sz="2800" b="1" i="0" u="none" strike="noStrike" kern="1200" cap="none" spc="-10" normalizeH="0" baseline="0" noProof="0">
                <a:ln>
                  <a:noFill/>
                </a:ln>
                <a:solidFill>
                  <a:srgbClr val="00AEEF"/>
                </a:solidFill>
                <a:effectLst/>
                <a:uLnTx/>
                <a:uFillTx/>
                <a:latin typeface="Arial" charset="0"/>
                <a:ea typeface="Arial" charset="0"/>
                <a:cs typeface="Arial" charset="0"/>
                <a:sym typeface="Montserrat-Regular"/>
              </a:rPr>
              <a:t>. EARLY FINDINGS:  </a:t>
            </a:r>
          </a:p>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2800" i="0" u="none" strike="noStrike" kern="1200" cap="none" spc="-10" normalizeH="0" baseline="0" noProof="0">
                <a:ln>
                  <a:noFill/>
                </a:ln>
                <a:solidFill>
                  <a:srgbClr val="00AEEF"/>
                </a:solidFill>
                <a:effectLst/>
                <a:uLnTx/>
                <a:uFillTx/>
                <a:latin typeface="Arial" charset="0"/>
                <a:ea typeface="Arial" charset="0"/>
                <a:cs typeface="Arial" charset="0"/>
                <a:sym typeface="Montserrat-Regular"/>
              </a:rPr>
              <a:t>What are the current behavioral practices taking place in relation to COVID-19?</a:t>
            </a:r>
          </a:p>
        </p:txBody>
      </p:sp>
    </p:spTree>
    <p:extLst>
      <p:ext uri="{BB962C8B-B14F-4D97-AF65-F5344CB8AC3E}">
        <p14:creationId xmlns:p14="http://schemas.microsoft.com/office/powerpoint/2010/main" val="2776799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ICEF">
  <a:themeElements>
    <a:clrScheme name="Hyperlink 1">
      <a:dk1>
        <a:srgbClr val="000000"/>
      </a:dk1>
      <a:lt1>
        <a:srgbClr val="FFFFFF"/>
      </a:lt1>
      <a:dk2>
        <a:srgbClr val="00AEEF"/>
      </a:dk2>
      <a:lt2>
        <a:srgbClr val="FFFFFF"/>
      </a:lt2>
      <a:accent1>
        <a:srgbClr val="00AEEF"/>
      </a:accent1>
      <a:accent2>
        <a:srgbClr val="D8D1CA"/>
      </a:accent2>
      <a:accent3>
        <a:srgbClr val="A5A5A5"/>
      </a:accent3>
      <a:accent4>
        <a:srgbClr val="777779"/>
      </a:accent4>
      <a:accent5>
        <a:srgbClr val="777779"/>
      </a:accent5>
      <a:accent6>
        <a:srgbClr val="777779"/>
      </a:accent6>
      <a:hlink>
        <a:srgbClr val="FEFFFF"/>
      </a:hlink>
      <a:folHlink>
        <a:srgbClr val="77777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CEF" id="{DC7E091F-5C61-164F-91C7-2F09F2954CB8}" vid="{C41438D2-28A2-DE4E-ADFC-EB271601B2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90050B32BA6549B77F71AA7762E686" ma:contentTypeVersion="7" ma:contentTypeDescription="Create a new document." ma:contentTypeScope="" ma:versionID="cfcaac7d66cabb6582a49a47668b0ddf">
  <xsd:schema xmlns:xsd="http://www.w3.org/2001/XMLSchema" xmlns:xs="http://www.w3.org/2001/XMLSchema" xmlns:p="http://schemas.microsoft.com/office/2006/metadata/properties" xmlns:ns3="1f6a1680-7f6a-4cd4-b7e8-fc937be1d684" xmlns:ns4="3cb527ea-a6c5-4e24-a69f-8c760f18e784" targetNamespace="http://schemas.microsoft.com/office/2006/metadata/properties" ma:root="true" ma:fieldsID="6e765ffb576980a269fbbd2e5119e44d" ns3:_="" ns4:_="">
    <xsd:import namespace="1f6a1680-7f6a-4cd4-b7e8-fc937be1d684"/>
    <xsd:import namespace="3cb527ea-a6c5-4e24-a69f-8c760f18e78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6a1680-7f6a-4cd4-b7e8-fc937be1d6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b527ea-a6c5-4e24-a69f-8c760f18e7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E613B4-63E4-4554-8D2A-A7E555C0BF13}">
  <ds:schemaRefs>
    <ds:schemaRef ds:uri="1f6a1680-7f6a-4cd4-b7e8-fc937be1d684"/>
    <ds:schemaRef ds:uri="3cb527ea-a6c5-4e24-a69f-8c760f18e7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4620257-BCF5-46D1-A247-45B48392420F}">
  <ds:schemaRefs>
    <ds:schemaRef ds:uri="http://schemas.microsoft.com/sharepoint/v3/contenttype/forms"/>
  </ds:schemaRefs>
</ds:datastoreItem>
</file>

<file path=customXml/itemProps3.xml><?xml version="1.0" encoding="utf-8"?>
<ds:datastoreItem xmlns:ds="http://schemas.openxmlformats.org/officeDocument/2006/customXml" ds:itemID="{2E044C42-F7E3-4181-A250-726F314B9ED2}">
  <ds:schemaRefs>
    <ds:schemaRef ds:uri="1f6a1680-7f6a-4cd4-b7e8-fc937be1d684"/>
    <ds:schemaRef ds:uri="3cb527ea-a6c5-4e24-a69f-8c760f18e7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83</TotalTime>
  <Words>3494</Words>
  <Application>Microsoft Office PowerPoint</Application>
  <PresentationFormat>Widescreen</PresentationFormat>
  <Paragraphs>281</Paragraphs>
  <Slides>26</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Arial</vt:lpstr>
      <vt:lpstr>Arial,Sans-Serif</vt:lpstr>
      <vt:lpstr>Calibri</vt:lpstr>
      <vt:lpstr>Calibri Light</vt:lpstr>
      <vt:lpstr>Segoe UI</vt:lpstr>
      <vt:lpstr>Univers LT Std 55 Roman</vt:lpstr>
      <vt:lpstr>Office Theme</vt:lpstr>
      <vt:lpstr>UNICEF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Rapid Assessment COVID-19: East and Southern Africa</dc:title>
  <dc:creator>Andrés Esteban Ochoa Toasa</dc:creator>
  <cp:lastModifiedBy>Andres Esteban Ochoa Toasa</cp:lastModifiedBy>
  <cp:revision>24</cp:revision>
  <dcterms:created xsi:type="dcterms:W3CDTF">2020-10-01T16:58:30Z</dcterms:created>
  <dcterms:modified xsi:type="dcterms:W3CDTF">2020-10-29T06:53:25Z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0x0101003690050B32BA6549B77F71AA7762E686</vt:lpwstr>
  </property>
</Properties>
</file>